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charts/chart4.xml" ContentType="application/vnd.openxmlformats-officedocument.drawingml.chart+xml"/>
  <Override PartName="/ppt/notesSlides/notesSlide8.xml" ContentType="application/vnd.openxmlformats-officedocument.presentationml.notesSlide+xml"/>
  <Override PartName="/ppt/charts/chart5.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3" r:id="rId1"/>
  </p:sldMasterIdLst>
  <p:notesMasterIdLst>
    <p:notesMasterId r:id="rId14"/>
  </p:notesMasterIdLst>
  <p:handoutMasterIdLst>
    <p:handoutMasterId r:id="rId15"/>
  </p:handoutMasterIdLst>
  <p:sldIdLst>
    <p:sldId id="519" r:id="rId2"/>
    <p:sldId id="527" r:id="rId3"/>
    <p:sldId id="565" r:id="rId4"/>
    <p:sldId id="553" r:id="rId5"/>
    <p:sldId id="581" r:id="rId6"/>
    <p:sldId id="583" r:id="rId7"/>
    <p:sldId id="584" r:id="rId8"/>
    <p:sldId id="585" r:id="rId9"/>
    <p:sldId id="586" r:id="rId10"/>
    <p:sldId id="588" r:id="rId11"/>
    <p:sldId id="587" r:id="rId12"/>
    <p:sldId id="458"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mir Kalpić" initials="DK"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66CCFF"/>
    <a:srgbClr val="00CCFF"/>
    <a:srgbClr val="800000"/>
    <a:srgbClr val="FFCC00"/>
    <a:srgbClr val="000000"/>
    <a:srgbClr val="7D613F"/>
    <a:srgbClr val="FFFFA9"/>
    <a:srgbClr val="F5F5F5"/>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944" autoAdjust="0"/>
    <p:restoredTop sz="97326" autoAdjust="0"/>
  </p:normalViewPr>
  <p:slideViewPr>
    <p:cSldViewPr>
      <p:cViewPr>
        <p:scale>
          <a:sx n="80" d="100"/>
          <a:sy n="80" d="100"/>
        </p:scale>
        <p:origin x="-1344" y="3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67" d="100"/>
          <a:sy n="67" d="100"/>
        </p:scale>
        <p:origin x="-2736"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D:\Jasna%20H%20KONFERENCIJE\14%20DAAD%202015\Podaci%20za%20prez%20DAAD%20201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Jasna%20H%20KONFERENCIJE\14%20DAAD%202015\Podaci%20za%20prez%20DAAD%202015.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Jasna\AppData\Roaming\Microsoft\Excel\Podaci%20za%20prez%20DAAD%202015%20(version%201).xlsb"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Jasna%20H%20KONFERENCIJE\14%20DAAD%202015\Podaci%20za%20prez%20DAAD%202015%20KONACNO.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Jasna%20H%20KONFERENCIJE\14%20DAAD%202015\KONACNO\Podaci%20za%20prez%20DAAD%202015%20KONACNO.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Book Antiqua" panose="02040602050305030304" pitchFamily="18" charset="0"/>
              </a:defRPr>
            </a:pPr>
            <a:r>
              <a:rPr lang="hr-HR">
                <a:latin typeface="Book Antiqua" panose="02040602050305030304" pitchFamily="18" charset="0"/>
              </a:rPr>
              <a:t>Knowledge of programming language </a:t>
            </a:r>
          </a:p>
        </c:rich>
      </c:tx>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4.498144179849508E-2"/>
          <c:y val="0.20494967571615327"/>
          <c:w val="0.57436851270910205"/>
          <c:h val="0.77630049880059404"/>
        </c:manualLayout>
      </c:layout>
      <c:pie3DChart>
        <c:varyColors val="1"/>
        <c:ser>
          <c:idx val="0"/>
          <c:order val="0"/>
          <c:explosion val="25"/>
          <c:dLbls>
            <c:txPr>
              <a:bodyPr/>
              <a:lstStyle/>
              <a:p>
                <a:pPr>
                  <a:defRPr sz="2400" b="1">
                    <a:solidFill>
                      <a:schemeClr val="bg1"/>
                    </a:solidFill>
                  </a:defRPr>
                </a:pPr>
                <a:endParaRPr lang="sr-Latn-RS"/>
              </a:p>
            </c:txPr>
            <c:showLegendKey val="0"/>
            <c:showVal val="1"/>
            <c:showCatName val="0"/>
            <c:showSerName val="0"/>
            <c:showPercent val="0"/>
            <c:showBubbleSize val="0"/>
            <c:showLeaderLines val="1"/>
          </c:dLbls>
          <c:cat>
            <c:strRef>
              <c:f>Sheet1!$C$2:$C$5</c:f>
              <c:strCache>
                <c:ptCount val="4"/>
                <c:pt idx="0">
                  <c:v>no previous knowledge  (49%)</c:v>
                </c:pt>
                <c:pt idx="1">
                  <c:v>little  (22%)</c:v>
                </c:pt>
                <c:pt idx="2">
                  <c:v>moderate  (25%)</c:v>
                </c:pt>
                <c:pt idx="3">
                  <c:v>extensive  (4%)</c:v>
                </c:pt>
              </c:strCache>
            </c:strRef>
          </c:cat>
          <c:val>
            <c:numRef>
              <c:f>Sheet1!$D$2:$D$5</c:f>
              <c:numCache>
                <c:formatCode>General</c:formatCode>
                <c:ptCount val="4"/>
                <c:pt idx="0">
                  <c:v>49</c:v>
                </c:pt>
                <c:pt idx="1">
                  <c:v>22</c:v>
                </c:pt>
                <c:pt idx="2">
                  <c:v>25</c:v>
                </c:pt>
                <c:pt idx="3">
                  <c:v>4</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61889795063803088"/>
          <c:y val="0.31474596707662239"/>
          <c:w val="0.38110204936196912"/>
          <c:h val="0.55329754153498589"/>
        </c:manualLayout>
      </c:layout>
      <c:overlay val="0"/>
      <c:txPr>
        <a:bodyPr/>
        <a:lstStyle/>
        <a:p>
          <a:pPr rtl="0">
            <a:defRPr sz="1500">
              <a:latin typeface="Book Antiqua" panose="02040602050305030304" pitchFamily="18" charset="0"/>
            </a:defRPr>
          </a:pPr>
          <a:endParaRPr lang="sr-Latn-R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7.4949487699128431E-2"/>
          <c:y val="2.4261505716512172E-2"/>
          <c:w val="0.8983816973660298"/>
          <c:h val="0.82314821060956744"/>
        </c:manualLayout>
      </c:layout>
      <c:bar3DChart>
        <c:barDir val="col"/>
        <c:grouping val="stacked"/>
        <c:varyColors val="0"/>
        <c:ser>
          <c:idx val="0"/>
          <c:order val="0"/>
          <c:invertIfNegative val="0"/>
          <c:dLbls>
            <c:txPr>
              <a:bodyPr/>
              <a:lstStyle/>
              <a:p>
                <a:pPr>
                  <a:defRPr sz="1400">
                    <a:solidFill>
                      <a:schemeClr val="bg1"/>
                    </a:solidFill>
                    <a:latin typeface="Book Antiqua" panose="02040602050305030304" pitchFamily="18" charset="0"/>
                  </a:defRPr>
                </a:pPr>
                <a:endParaRPr lang="sr-Latn-RS"/>
              </a:p>
            </c:txPr>
            <c:showLegendKey val="0"/>
            <c:showVal val="1"/>
            <c:showCatName val="0"/>
            <c:showSerName val="0"/>
            <c:showPercent val="0"/>
            <c:showBubbleSize val="0"/>
            <c:showLeaderLines val="0"/>
          </c:dLbls>
          <c:cat>
            <c:strRef>
              <c:f>Sheet2!$A$4:$A$6</c:f>
              <c:strCache>
                <c:ptCount val="3"/>
                <c:pt idx="0">
                  <c:v>attended lectures, tutorials and workshops regularly</c:v>
                </c:pt>
                <c:pt idx="1">
                  <c:v>spent as much or twice as much time practicing at home</c:v>
                </c:pt>
                <c:pt idx="2">
                  <c:v>passed all the midterms</c:v>
                </c:pt>
              </c:strCache>
            </c:strRef>
          </c:cat>
          <c:val>
            <c:numRef>
              <c:f>Sheet2!$B$4:$B$6</c:f>
              <c:numCache>
                <c:formatCode>0</c:formatCode>
                <c:ptCount val="3"/>
                <c:pt idx="0">
                  <c:v>93</c:v>
                </c:pt>
                <c:pt idx="1">
                  <c:v>57</c:v>
                </c:pt>
                <c:pt idx="2">
                  <c:v>67</c:v>
                </c:pt>
              </c:numCache>
            </c:numRef>
          </c:val>
        </c:ser>
        <c:dLbls>
          <c:showLegendKey val="0"/>
          <c:showVal val="0"/>
          <c:showCatName val="0"/>
          <c:showSerName val="0"/>
          <c:showPercent val="0"/>
          <c:showBubbleSize val="0"/>
        </c:dLbls>
        <c:gapWidth val="150"/>
        <c:shape val="box"/>
        <c:axId val="247786880"/>
        <c:axId val="247944320"/>
        <c:axId val="0"/>
      </c:bar3DChart>
      <c:catAx>
        <c:axId val="247786880"/>
        <c:scaling>
          <c:orientation val="minMax"/>
        </c:scaling>
        <c:delete val="0"/>
        <c:axPos val="b"/>
        <c:majorTickMark val="out"/>
        <c:minorTickMark val="none"/>
        <c:tickLblPos val="nextTo"/>
        <c:txPr>
          <a:bodyPr/>
          <a:lstStyle/>
          <a:p>
            <a:pPr>
              <a:defRPr b="1">
                <a:latin typeface="Book Antiqua" panose="02040602050305030304" pitchFamily="18" charset="0"/>
              </a:defRPr>
            </a:pPr>
            <a:endParaRPr lang="sr-Latn-RS"/>
          </a:p>
        </c:txPr>
        <c:crossAx val="247944320"/>
        <c:crosses val="autoZero"/>
        <c:auto val="1"/>
        <c:lblAlgn val="ctr"/>
        <c:lblOffset val="100"/>
        <c:noMultiLvlLbl val="0"/>
      </c:catAx>
      <c:valAx>
        <c:axId val="247944320"/>
        <c:scaling>
          <c:orientation val="minMax"/>
        </c:scaling>
        <c:delete val="0"/>
        <c:axPos val="l"/>
        <c:majorGridlines/>
        <c:numFmt formatCode="0" sourceLinked="1"/>
        <c:majorTickMark val="out"/>
        <c:minorTickMark val="none"/>
        <c:tickLblPos val="nextTo"/>
        <c:crossAx val="247786880"/>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pPr>
            <a:r>
              <a:rPr lang="bs-Latn-BA" sz="1800" b="1" i="0" u="none" strike="noStrike" baseline="0">
                <a:effectLst/>
                <a:latin typeface="Book Antiqua" panose="02040602050305030304" pitchFamily="18" charset="0"/>
              </a:rPr>
              <a:t>To acquire the abstraction inherent to programming </a:t>
            </a:r>
            <a:endParaRPr lang="hr-HR" sz="2000">
              <a:latin typeface="Book Antiqua" panose="02040602050305030304" pitchFamily="18" charset="0"/>
            </a:endParaRPr>
          </a:p>
        </c:rich>
      </c:tx>
      <c:layout/>
      <c:overlay val="0"/>
    </c:title>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invertIfNegative val="0"/>
          <c:dLbls>
            <c:dLbl>
              <c:idx val="0"/>
              <c:layout>
                <c:manualLayout>
                  <c:x val="-2.7939689869442449E-2"/>
                  <c:y val="3.3250773669576328E-3"/>
                </c:manualLayout>
              </c:layout>
              <c:showLegendKey val="0"/>
              <c:showVal val="1"/>
              <c:showCatName val="0"/>
              <c:showSerName val="0"/>
              <c:showPercent val="0"/>
              <c:showBubbleSize val="0"/>
            </c:dLbl>
            <c:dLbl>
              <c:idx val="1"/>
              <c:layout>
                <c:manualLayout>
                  <c:x val="-3.1432151103122759E-2"/>
                  <c:y val="0"/>
                </c:manualLayout>
              </c:layout>
              <c:showLegendKey val="0"/>
              <c:showVal val="1"/>
              <c:showCatName val="0"/>
              <c:showSerName val="0"/>
              <c:showPercent val="0"/>
              <c:showBubbleSize val="0"/>
            </c:dLbl>
            <c:dLbl>
              <c:idx val="2"/>
              <c:layout>
                <c:manualLayout>
                  <c:x val="-3.6670842953643083E-2"/>
                  <c:y val="-3.3250773669576328E-3"/>
                </c:manualLayout>
              </c:layout>
              <c:showLegendKey val="0"/>
              <c:showVal val="1"/>
              <c:showCatName val="0"/>
              <c:showSerName val="0"/>
              <c:showPercent val="0"/>
              <c:showBubbleSize val="0"/>
            </c:dLbl>
            <c:dLbl>
              <c:idx val="3"/>
              <c:layout>
                <c:manualLayout>
                  <c:x val="-4.1909534804163671E-2"/>
                  <c:y val="-9.9752321008728991E-3"/>
                </c:manualLayout>
              </c:layout>
              <c:showLegendKey val="0"/>
              <c:showVal val="1"/>
              <c:showCatName val="0"/>
              <c:showSerName val="0"/>
              <c:showPercent val="0"/>
              <c:showBubbleSize val="0"/>
            </c:dLbl>
            <c:dLbl>
              <c:idx val="4"/>
              <c:layout>
                <c:manualLayout>
                  <c:x val="-4.3655765421003828E-2"/>
                  <c:y val="-1.6625386834788165E-2"/>
                </c:manualLayout>
              </c:layout>
              <c:showLegendKey val="0"/>
              <c:showVal val="1"/>
              <c:showCatName val="0"/>
              <c:showSerName val="0"/>
              <c:showPercent val="0"/>
              <c:showBubbleSize val="0"/>
            </c:dLbl>
            <c:txPr>
              <a:bodyPr/>
              <a:lstStyle/>
              <a:p>
                <a:pPr>
                  <a:defRPr sz="1400">
                    <a:solidFill>
                      <a:schemeClr val="bg1"/>
                    </a:solidFill>
                    <a:latin typeface="Book Antiqua" panose="02040602050305030304" pitchFamily="18" charset="0"/>
                  </a:defRPr>
                </a:pPr>
                <a:endParaRPr lang="sr-Latn-RS"/>
              </a:p>
            </c:txPr>
            <c:showLegendKey val="0"/>
            <c:showVal val="1"/>
            <c:showCatName val="0"/>
            <c:showSerName val="0"/>
            <c:showPercent val="0"/>
            <c:showBubbleSize val="0"/>
            <c:showLeaderLines val="0"/>
          </c:dLbls>
          <c:cat>
            <c:strRef>
              <c:f>Sheet3!$B$3:$B$7</c:f>
              <c:strCache>
                <c:ptCount val="5"/>
                <c:pt idx="0">
                  <c:v>they never understood</c:v>
                </c:pt>
                <c:pt idx="1">
                  <c:v>they understood immediately</c:v>
                </c:pt>
                <c:pt idx="2">
                  <c:v>it took them whole semester</c:v>
                </c:pt>
                <c:pt idx="3">
                  <c:v>it took them more than half a semester</c:v>
                </c:pt>
                <c:pt idx="4">
                  <c:v>it took them half a semester</c:v>
                </c:pt>
              </c:strCache>
            </c:strRef>
          </c:cat>
          <c:val>
            <c:numRef>
              <c:f>Sheet3!$C$3:$C$7</c:f>
              <c:numCache>
                <c:formatCode>General</c:formatCode>
                <c:ptCount val="5"/>
                <c:pt idx="0">
                  <c:v>7</c:v>
                </c:pt>
                <c:pt idx="1">
                  <c:v>10</c:v>
                </c:pt>
                <c:pt idx="2">
                  <c:v>42</c:v>
                </c:pt>
                <c:pt idx="3">
                  <c:v>19</c:v>
                </c:pt>
                <c:pt idx="4">
                  <c:v>22</c:v>
                </c:pt>
              </c:numCache>
            </c:numRef>
          </c:val>
        </c:ser>
        <c:dLbls>
          <c:showLegendKey val="0"/>
          <c:showVal val="1"/>
          <c:showCatName val="0"/>
          <c:showSerName val="0"/>
          <c:showPercent val="0"/>
          <c:showBubbleSize val="0"/>
        </c:dLbls>
        <c:gapWidth val="150"/>
        <c:shape val="box"/>
        <c:axId val="248299904"/>
        <c:axId val="248302592"/>
        <c:axId val="0"/>
      </c:bar3DChart>
      <c:catAx>
        <c:axId val="248299904"/>
        <c:scaling>
          <c:orientation val="minMax"/>
        </c:scaling>
        <c:delete val="0"/>
        <c:axPos val="l"/>
        <c:majorTickMark val="none"/>
        <c:minorTickMark val="none"/>
        <c:tickLblPos val="nextTo"/>
        <c:txPr>
          <a:bodyPr/>
          <a:lstStyle/>
          <a:p>
            <a:pPr>
              <a:defRPr sz="1600">
                <a:latin typeface="Book Antiqua" panose="02040602050305030304" pitchFamily="18" charset="0"/>
              </a:defRPr>
            </a:pPr>
            <a:endParaRPr lang="sr-Latn-RS"/>
          </a:p>
        </c:txPr>
        <c:crossAx val="248302592"/>
        <c:crosses val="autoZero"/>
        <c:auto val="1"/>
        <c:lblAlgn val="l"/>
        <c:lblOffset val="100"/>
        <c:noMultiLvlLbl val="0"/>
      </c:catAx>
      <c:valAx>
        <c:axId val="248302592"/>
        <c:scaling>
          <c:orientation val="minMax"/>
        </c:scaling>
        <c:delete val="1"/>
        <c:axPos val="b"/>
        <c:title>
          <c:tx>
            <c:rich>
              <a:bodyPr/>
              <a:lstStyle/>
              <a:p>
                <a:pPr>
                  <a:defRPr sz="1400" b="0">
                    <a:latin typeface="Book Antiqua" panose="02040602050305030304" pitchFamily="18" charset="0"/>
                  </a:defRPr>
                </a:pPr>
                <a:r>
                  <a:rPr lang="en-US" sz="1400" b="0">
                    <a:latin typeface="Book Antiqua" panose="02040602050305030304" pitchFamily="18" charset="0"/>
                  </a:rPr>
                  <a:t>% of students</a:t>
                </a:r>
              </a:p>
            </c:rich>
          </c:tx>
          <c:layout/>
          <c:overlay val="0"/>
        </c:title>
        <c:numFmt formatCode="General" sourceLinked="1"/>
        <c:majorTickMark val="out"/>
        <c:minorTickMark val="none"/>
        <c:tickLblPos val="nextTo"/>
        <c:crossAx val="248299904"/>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hr-HR"/>
              <a:t>Students prefer </a:t>
            </a:r>
          </a:p>
        </c:rich>
      </c:tx>
      <c:layout/>
      <c:overlay val="0"/>
    </c:title>
    <c:autoTitleDeleted val="0"/>
    <c:view3D>
      <c:rotX val="15"/>
      <c:rotY val="20"/>
      <c:rAngAx val="1"/>
    </c:view3D>
    <c:floor>
      <c:thickness val="0"/>
    </c:floor>
    <c:sideWall>
      <c:thickness val="0"/>
    </c:sideWall>
    <c:backWall>
      <c:thickness val="0"/>
    </c:backWall>
    <c:plotArea>
      <c:layout/>
      <c:bar3DChart>
        <c:barDir val="bar"/>
        <c:grouping val="stacked"/>
        <c:varyColors val="0"/>
        <c:ser>
          <c:idx val="0"/>
          <c:order val="0"/>
          <c:invertIfNegative val="0"/>
          <c:dLbls>
            <c:txPr>
              <a:bodyPr/>
              <a:lstStyle/>
              <a:p>
                <a:pPr>
                  <a:defRPr sz="1400">
                    <a:solidFill>
                      <a:schemeClr val="bg1"/>
                    </a:solidFill>
                    <a:latin typeface="Book Antiqua" panose="02040602050305030304" pitchFamily="18" charset="0"/>
                  </a:defRPr>
                </a:pPr>
                <a:endParaRPr lang="sr-Latn-RS"/>
              </a:p>
            </c:txPr>
            <c:showLegendKey val="0"/>
            <c:showVal val="1"/>
            <c:showCatName val="0"/>
            <c:showSerName val="0"/>
            <c:showPercent val="0"/>
            <c:showBubbleSize val="0"/>
            <c:showLeaderLines val="0"/>
          </c:dLbls>
          <c:cat>
            <c:strRef>
              <c:f>Sheet4!$B$4:$B$9</c:f>
              <c:strCache>
                <c:ptCount val="6"/>
                <c:pt idx="0">
                  <c:v>think that programming requires formal ways of expressing</c:v>
                </c:pt>
                <c:pt idx="1">
                  <c:v>think that programming requires  good knowledge of PL syntax</c:v>
                </c:pt>
                <c:pt idx="2">
                  <c:v>indicate that programming requires abstract thinking</c:v>
                </c:pt>
                <c:pt idx="3">
                  <c:v>think that programming requires great mental activity</c:v>
                </c:pt>
                <c:pt idx="4">
                  <c:v>to use development environment </c:v>
                </c:pt>
                <c:pt idx="5">
                  <c:v>that syntax would not have to be learnt</c:v>
                </c:pt>
              </c:strCache>
            </c:strRef>
          </c:cat>
          <c:val>
            <c:numRef>
              <c:f>Sheet4!$C$4:$C$9</c:f>
              <c:numCache>
                <c:formatCode>General</c:formatCode>
                <c:ptCount val="6"/>
                <c:pt idx="0">
                  <c:v>88</c:v>
                </c:pt>
                <c:pt idx="1">
                  <c:v>95</c:v>
                </c:pt>
                <c:pt idx="2">
                  <c:v>98</c:v>
                </c:pt>
                <c:pt idx="3">
                  <c:v>93</c:v>
                </c:pt>
                <c:pt idx="4">
                  <c:v>76</c:v>
                </c:pt>
                <c:pt idx="5">
                  <c:v>53</c:v>
                </c:pt>
              </c:numCache>
            </c:numRef>
          </c:val>
        </c:ser>
        <c:dLbls>
          <c:showLegendKey val="0"/>
          <c:showVal val="1"/>
          <c:showCatName val="0"/>
          <c:showSerName val="0"/>
          <c:showPercent val="0"/>
          <c:showBubbleSize val="0"/>
        </c:dLbls>
        <c:gapWidth val="95"/>
        <c:gapDepth val="95"/>
        <c:shape val="box"/>
        <c:axId val="248043392"/>
        <c:axId val="248054528"/>
        <c:axId val="0"/>
      </c:bar3DChart>
      <c:catAx>
        <c:axId val="248043392"/>
        <c:scaling>
          <c:orientation val="minMax"/>
        </c:scaling>
        <c:delete val="0"/>
        <c:axPos val="l"/>
        <c:majorTickMark val="none"/>
        <c:minorTickMark val="none"/>
        <c:tickLblPos val="nextTo"/>
        <c:txPr>
          <a:bodyPr/>
          <a:lstStyle/>
          <a:p>
            <a:pPr>
              <a:defRPr sz="1400">
                <a:latin typeface="Book Antiqua" panose="02040602050305030304" pitchFamily="18" charset="0"/>
              </a:defRPr>
            </a:pPr>
            <a:endParaRPr lang="sr-Latn-RS"/>
          </a:p>
        </c:txPr>
        <c:crossAx val="248054528"/>
        <c:crosses val="autoZero"/>
        <c:auto val="1"/>
        <c:lblAlgn val="ctr"/>
        <c:lblOffset val="100"/>
        <c:noMultiLvlLbl val="0"/>
      </c:catAx>
      <c:valAx>
        <c:axId val="248054528"/>
        <c:scaling>
          <c:orientation val="minMax"/>
        </c:scaling>
        <c:delete val="1"/>
        <c:axPos val="b"/>
        <c:title>
          <c:tx>
            <c:rich>
              <a:bodyPr/>
              <a:lstStyle/>
              <a:p>
                <a:pPr>
                  <a:defRPr sz="1400">
                    <a:latin typeface="Book Antiqua" panose="02040602050305030304" pitchFamily="18" charset="0"/>
                  </a:defRPr>
                </a:pPr>
                <a:r>
                  <a:rPr lang="en-US" sz="1400">
                    <a:latin typeface="Book Antiqua" panose="02040602050305030304" pitchFamily="18" charset="0"/>
                  </a:rPr>
                  <a:t>% of students</a:t>
                </a:r>
              </a:p>
            </c:rich>
          </c:tx>
          <c:layout/>
          <c:overlay val="0"/>
        </c:title>
        <c:numFmt formatCode="General" sourceLinked="1"/>
        <c:majorTickMark val="out"/>
        <c:minorTickMark val="none"/>
        <c:tickLblPos val="nextTo"/>
        <c:crossAx val="248043392"/>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hr-HR"/>
  <c:roundedCorners val="0"/>
  <mc:AlternateContent xmlns:mc="http://schemas.openxmlformats.org/markup-compatibility/2006">
    <mc:Choice xmlns:c14="http://schemas.microsoft.com/office/drawing/2007/8/2/chart" Requires="c14">
      <c14:style val="112"/>
    </mc:Choice>
    <mc:Fallback>
      <c:style val="12"/>
    </mc:Fallback>
  </mc:AlternateContent>
  <c:chart>
    <c:title>
      <c:tx>
        <c:rich>
          <a:bodyPr/>
          <a:lstStyle/>
          <a:p>
            <a:pPr>
              <a:defRPr sz="2200"/>
            </a:pPr>
            <a:r>
              <a:rPr lang="bs-Latn-BA" sz="2200" b="1" i="0" u="none" strike="noStrike" baseline="0">
                <a:effectLst/>
                <a:latin typeface="Book Antiqua" panose="02040602050305030304" pitchFamily="18" charset="0"/>
              </a:rPr>
              <a:t>The students have mastered 69% of syntax on average, and so : </a:t>
            </a:r>
            <a:endParaRPr lang="hr-HR" sz="2200">
              <a:latin typeface="Book Antiqua" panose="02040602050305030304" pitchFamily="18" charset="0"/>
            </a:endParaRPr>
          </a:p>
        </c:rich>
      </c:tx>
      <c:layout/>
      <c:overlay val="0"/>
    </c:title>
    <c:autoTitleDeleted val="0"/>
    <c:view3D>
      <c:rotX val="15"/>
      <c:rotY val="20"/>
      <c:rAngAx val="1"/>
    </c:view3D>
    <c:floor>
      <c:thickness val="0"/>
    </c:floor>
    <c:sideWall>
      <c:thickness val="0"/>
    </c:sideWall>
    <c:backWall>
      <c:thickness val="0"/>
    </c:backWall>
    <c:plotArea>
      <c:layout/>
      <c:bar3DChart>
        <c:barDir val="bar"/>
        <c:grouping val="stacked"/>
        <c:varyColors val="0"/>
        <c:ser>
          <c:idx val="0"/>
          <c:order val="0"/>
          <c:invertIfNegative val="0"/>
          <c:dLbls>
            <c:txPr>
              <a:bodyPr/>
              <a:lstStyle/>
              <a:p>
                <a:pPr>
                  <a:defRPr sz="1800">
                    <a:solidFill>
                      <a:schemeClr val="bg1"/>
                    </a:solidFill>
                    <a:latin typeface="+mn-lt"/>
                  </a:defRPr>
                </a:pPr>
                <a:endParaRPr lang="sr-Latn-RS"/>
              </a:p>
            </c:txPr>
            <c:showLegendKey val="0"/>
            <c:showVal val="1"/>
            <c:showCatName val="0"/>
            <c:showSerName val="0"/>
            <c:showPercent val="0"/>
            <c:showBubbleSize val="0"/>
            <c:showLeaderLines val="0"/>
          </c:dLbls>
          <c:cat>
            <c:strRef>
              <c:f>Sheet5!$B$6:$B$9</c:f>
              <c:strCache>
                <c:ptCount val="4"/>
                <c:pt idx="0">
                  <c:v>from ready-made programs written by other programmers</c:v>
                </c:pt>
                <c:pt idx="1">
                  <c:v>by using required readings</c:v>
                </c:pt>
                <c:pt idx="2">
                  <c:v>by reading manuals</c:v>
                </c:pt>
                <c:pt idx="3">
                  <c:v>by writing programs</c:v>
                </c:pt>
              </c:strCache>
            </c:strRef>
          </c:cat>
          <c:val>
            <c:numRef>
              <c:f>Sheet5!$C$6:$C$9</c:f>
              <c:numCache>
                <c:formatCode>General</c:formatCode>
                <c:ptCount val="4"/>
                <c:pt idx="0">
                  <c:v>33</c:v>
                </c:pt>
                <c:pt idx="1">
                  <c:v>19</c:v>
                </c:pt>
                <c:pt idx="2">
                  <c:v>15</c:v>
                </c:pt>
                <c:pt idx="3">
                  <c:v>33</c:v>
                </c:pt>
              </c:numCache>
            </c:numRef>
          </c:val>
        </c:ser>
        <c:dLbls>
          <c:showLegendKey val="0"/>
          <c:showVal val="1"/>
          <c:showCatName val="0"/>
          <c:showSerName val="0"/>
          <c:showPercent val="0"/>
          <c:showBubbleSize val="0"/>
        </c:dLbls>
        <c:gapWidth val="95"/>
        <c:gapDepth val="95"/>
        <c:shape val="box"/>
        <c:axId val="248094080"/>
        <c:axId val="248129792"/>
        <c:axId val="0"/>
      </c:bar3DChart>
      <c:catAx>
        <c:axId val="248094080"/>
        <c:scaling>
          <c:orientation val="minMax"/>
        </c:scaling>
        <c:delete val="0"/>
        <c:axPos val="l"/>
        <c:majorTickMark val="none"/>
        <c:minorTickMark val="none"/>
        <c:tickLblPos val="nextTo"/>
        <c:txPr>
          <a:bodyPr/>
          <a:lstStyle/>
          <a:p>
            <a:pPr>
              <a:defRPr sz="1600">
                <a:latin typeface="Book Antiqua" panose="02040602050305030304" pitchFamily="18" charset="0"/>
              </a:defRPr>
            </a:pPr>
            <a:endParaRPr lang="sr-Latn-RS"/>
          </a:p>
        </c:txPr>
        <c:crossAx val="248129792"/>
        <c:crosses val="autoZero"/>
        <c:auto val="1"/>
        <c:lblAlgn val="ctr"/>
        <c:lblOffset val="100"/>
        <c:noMultiLvlLbl val="0"/>
      </c:catAx>
      <c:valAx>
        <c:axId val="248129792"/>
        <c:scaling>
          <c:orientation val="minMax"/>
        </c:scaling>
        <c:delete val="1"/>
        <c:axPos val="b"/>
        <c:title>
          <c:tx>
            <c:rich>
              <a:bodyPr/>
              <a:lstStyle/>
              <a:p>
                <a:pPr>
                  <a:defRPr sz="1400">
                    <a:latin typeface="Book Antiqua" panose="02040602050305030304" pitchFamily="18" charset="0"/>
                  </a:defRPr>
                </a:pPr>
                <a:r>
                  <a:rPr lang="en-US" sz="1400">
                    <a:latin typeface="Book Antiqua" panose="02040602050305030304" pitchFamily="18" charset="0"/>
                  </a:rPr>
                  <a:t>How match of syntax (in %)</a:t>
                </a:r>
              </a:p>
            </c:rich>
          </c:tx>
          <c:layout/>
          <c:overlay val="0"/>
        </c:title>
        <c:numFmt formatCode="General" sourceLinked="1"/>
        <c:majorTickMark val="out"/>
        <c:minorTickMark val="none"/>
        <c:tickLblPos val="nextTo"/>
        <c:crossAx val="248094080"/>
        <c:crosses val="autoZero"/>
        <c:crossBetween val="between"/>
      </c:valAx>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8787D5-FC52-455A-8C27-B22C31B214CE}" type="doc">
      <dgm:prSet loTypeId="urn:microsoft.com/office/officeart/2005/8/layout/venn1" loCatId="relationship" qsTypeId="urn:microsoft.com/office/officeart/2005/8/quickstyle/3d3" qsCatId="3D" csTypeId="urn:microsoft.com/office/officeart/2005/8/colors/accent1_2" csCatId="accent1" phldr="1"/>
      <dgm:spPr/>
    </dgm:pt>
    <dgm:pt modelId="{AF544C59-5A75-406F-987A-B34D9C9E7C16}">
      <dgm:prSet phldrT="[Text]" custT="1"/>
      <dgm:spPr/>
      <dgm:t>
        <a:bodyPr/>
        <a:lstStyle/>
        <a:p>
          <a:r>
            <a:rPr lang="bs-Latn-BA" sz="3600" b="1" dirty="0" smtClean="0">
              <a:latin typeface="Byington" pitchFamily="2" charset="0"/>
            </a:rPr>
            <a:t>FEE  </a:t>
          </a:r>
          <a:r>
            <a:rPr lang="bs-Latn-BA" sz="2400" b="1" dirty="0" smtClean="0">
              <a:latin typeface="Byington" pitchFamily="2" charset="0"/>
            </a:rPr>
            <a:t>       (CSD)</a:t>
          </a:r>
          <a:endParaRPr lang="bs-Latn-BA" sz="2400" dirty="0">
            <a:latin typeface="Byington" pitchFamily="2" charset="0"/>
            <a:cs typeface="Times New Roman" pitchFamily="18" charset="0"/>
          </a:endParaRPr>
        </a:p>
      </dgm:t>
    </dgm:pt>
    <dgm:pt modelId="{D252BF82-08E3-4F6C-987A-9B7020EFDE45}" type="parTrans" cxnId="{C6B70FB5-D3A1-455D-8583-2FB3A29CFBB3}">
      <dgm:prSet/>
      <dgm:spPr/>
      <dgm:t>
        <a:bodyPr/>
        <a:lstStyle/>
        <a:p>
          <a:endParaRPr lang="bs-Latn-BA"/>
        </a:p>
      </dgm:t>
    </dgm:pt>
    <dgm:pt modelId="{B584C040-598C-4D99-9299-85D8CDAD8B01}" type="sibTrans" cxnId="{C6B70FB5-D3A1-455D-8583-2FB3A29CFBB3}">
      <dgm:prSet/>
      <dgm:spPr/>
      <dgm:t>
        <a:bodyPr/>
        <a:lstStyle/>
        <a:p>
          <a:endParaRPr lang="bs-Latn-BA"/>
        </a:p>
      </dgm:t>
    </dgm:pt>
    <dgm:pt modelId="{E6318B25-DDA7-42A9-BE33-46EE26D1DBA1}">
      <dgm:prSet phldrT="[Text]" custT="1"/>
      <dgm:spPr/>
      <dgm:t>
        <a:bodyPr/>
        <a:lstStyle/>
        <a:p>
          <a:pPr algn="ctr"/>
          <a:r>
            <a:rPr lang="bs-Latn-BA" sz="3600" b="1" dirty="0" smtClean="0">
              <a:latin typeface="Byington" pitchFamily="2" charset="0"/>
            </a:rPr>
            <a:t>PF</a:t>
          </a:r>
          <a:r>
            <a:rPr lang="bs-Latn-BA" sz="1100" b="1" dirty="0" smtClean="0">
              <a:latin typeface="Byington" pitchFamily="2" charset="0"/>
            </a:rPr>
            <a:t>          </a:t>
          </a:r>
          <a:r>
            <a:rPr lang="bs-Latn-BA" sz="2400" b="1" dirty="0" smtClean="0">
              <a:latin typeface="Byington" pitchFamily="2" charset="0"/>
            </a:rPr>
            <a:t> (MID)</a:t>
          </a:r>
          <a:endParaRPr lang="bs-Latn-BA" sz="2400" dirty="0">
            <a:latin typeface="Byington" pitchFamily="2" charset="0"/>
            <a:cs typeface="Times New Roman" pitchFamily="18" charset="0"/>
          </a:endParaRPr>
        </a:p>
      </dgm:t>
    </dgm:pt>
    <dgm:pt modelId="{341B6C37-350C-4F12-9D5E-C0B48BE190CD}" type="parTrans" cxnId="{E1824F60-1FA4-4982-BEE7-9DD62EF3C6E4}">
      <dgm:prSet/>
      <dgm:spPr/>
      <dgm:t>
        <a:bodyPr/>
        <a:lstStyle/>
        <a:p>
          <a:endParaRPr lang="bs-Latn-BA"/>
        </a:p>
      </dgm:t>
    </dgm:pt>
    <dgm:pt modelId="{C02B1C2C-144B-4D95-A18C-13A59652499B}" type="sibTrans" cxnId="{E1824F60-1FA4-4982-BEE7-9DD62EF3C6E4}">
      <dgm:prSet/>
      <dgm:spPr/>
      <dgm:t>
        <a:bodyPr/>
        <a:lstStyle/>
        <a:p>
          <a:endParaRPr lang="bs-Latn-BA"/>
        </a:p>
      </dgm:t>
    </dgm:pt>
    <dgm:pt modelId="{33A4210E-83B5-4140-9ED0-BDB906BB3AF2}">
      <dgm:prSet phldrT="[Text]" custT="1"/>
      <dgm:spPr/>
      <dgm:t>
        <a:bodyPr/>
        <a:lstStyle/>
        <a:p>
          <a:r>
            <a:rPr lang="hr-HR" sz="3600" b="1" dirty="0" smtClean="0">
              <a:latin typeface="Byington" pitchFamily="2" charset="0"/>
            </a:rPr>
            <a:t>FIT</a:t>
          </a:r>
          <a:endParaRPr lang="bs-Latn-BA" sz="3600" dirty="0">
            <a:latin typeface="Byington" pitchFamily="2" charset="0"/>
            <a:cs typeface="Times New Roman" pitchFamily="18" charset="0"/>
          </a:endParaRPr>
        </a:p>
      </dgm:t>
    </dgm:pt>
    <dgm:pt modelId="{FF9FC505-2E33-4DAF-9FFB-41FD9D7B18B5}" type="parTrans" cxnId="{23E4D422-69A0-4F3D-8EEE-B361983BB3FD}">
      <dgm:prSet/>
      <dgm:spPr/>
      <dgm:t>
        <a:bodyPr/>
        <a:lstStyle/>
        <a:p>
          <a:endParaRPr lang="hr-HR"/>
        </a:p>
      </dgm:t>
    </dgm:pt>
    <dgm:pt modelId="{7994CB4C-2706-4369-957E-F81ACABC34C1}" type="sibTrans" cxnId="{23E4D422-69A0-4F3D-8EEE-B361983BB3FD}">
      <dgm:prSet/>
      <dgm:spPr/>
      <dgm:t>
        <a:bodyPr/>
        <a:lstStyle/>
        <a:p>
          <a:endParaRPr lang="hr-HR"/>
        </a:p>
      </dgm:t>
    </dgm:pt>
    <dgm:pt modelId="{8B682FBB-FB88-4284-B6B6-B2B862D6D33D}" type="pres">
      <dgm:prSet presAssocID="{098787D5-FC52-455A-8C27-B22C31B214CE}" presName="compositeShape" presStyleCnt="0">
        <dgm:presLayoutVars>
          <dgm:chMax val="7"/>
          <dgm:dir/>
          <dgm:resizeHandles val="exact"/>
        </dgm:presLayoutVars>
      </dgm:prSet>
      <dgm:spPr/>
    </dgm:pt>
    <dgm:pt modelId="{73995FAF-560D-4586-A19A-72101896E1F1}" type="pres">
      <dgm:prSet presAssocID="{AF544C59-5A75-406F-987A-B34D9C9E7C16}" presName="circ1" presStyleLbl="vennNode1" presStyleIdx="0" presStyleCnt="3"/>
      <dgm:spPr/>
      <dgm:t>
        <a:bodyPr/>
        <a:lstStyle/>
        <a:p>
          <a:endParaRPr lang="bs-Latn-BA"/>
        </a:p>
      </dgm:t>
    </dgm:pt>
    <dgm:pt modelId="{7E68E004-A611-44B7-B2DF-D942C35E2E3D}" type="pres">
      <dgm:prSet presAssocID="{AF544C59-5A75-406F-987A-B34D9C9E7C16}" presName="circ1Tx" presStyleLbl="revTx" presStyleIdx="0" presStyleCnt="0">
        <dgm:presLayoutVars>
          <dgm:chMax val="0"/>
          <dgm:chPref val="0"/>
          <dgm:bulletEnabled val="1"/>
        </dgm:presLayoutVars>
      </dgm:prSet>
      <dgm:spPr/>
      <dgm:t>
        <a:bodyPr/>
        <a:lstStyle/>
        <a:p>
          <a:endParaRPr lang="bs-Latn-BA"/>
        </a:p>
      </dgm:t>
    </dgm:pt>
    <dgm:pt modelId="{A61B9082-E71E-44E2-AACF-E0D467C0C1CB}" type="pres">
      <dgm:prSet presAssocID="{33A4210E-83B5-4140-9ED0-BDB906BB3AF2}" presName="circ2" presStyleLbl="vennNode1" presStyleIdx="1" presStyleCnt="3"/>
      <dgm:spPr/>
      <dgm:t>
        <a:bodyPr/>
        <a:lstStyle/>
        <a:p>
          <a:endParaRPr lang="hr-HR"/>
        </a:p>
      </dgm:t>
    </dgm:pt>
    <dgm:pt modelId="{DECA5EB1-C215-4FFD-A1FB-A7DF1C3A06B2}" type="pres">
      <dgm:prSet presAssocID="{33A4210E-83B5-4140-9ED0-BDB906BB3AF2}" presName="circ2Tx" presStyleLbl="revTx" presStyleIdx="0" presStyleCnt="0">
        <dgm:presLayoutVars>
          <dgm:chMax val="0"/>
          <dgm:chPref val="0"/>
          <dgm:bulletEnabled val="1"/>
        </dgm:presLayoutVars>
      </dgm:prSet>
      <dgm:spPr/>
      <dgm:t>
        <a:bodyPr/>
        <a:lstStyle/>
        <a:p>
          <a:endParaRPr lang="hr-HR"/>
        </a:p>
      </dgm:t>
    </dgm:pt>
    <dgm:pt modelId="{0AAF7156-0E6B-4CCB-9271-DD31D70EE1BA}" type="pres">
      <dgm:prSet presAssocID="{E6318B25-DDA7-42A9-BE33-46EE26D1DBA1}" presName="circ3" presStyleLbl="vennNode1" presStyleIdx="2" presStyleCnt="3"/>
      <dgm:spPr/>
      <dgm:t>
        <a:bodyPr/>
        <a:lstStyle/>
        <a:p>
          <a:endParaRPr lang="bs-Latn-BA"/>
        </a:p>
      </dgm:t>
    </dgm:pt>
    <dgm:pt modelId="{4C3FB17E-792E-4509-9CC8-F9D5ED4701CF}" type="pres">
      <dgm:prSet presAssocID="{E6318B25-DDA7-42A9-BE33-46EE26D1DBA1}" presName="circ3Tx" presStyleLbl="revTx" presStyleIdx="0" presStyleCnt="0">
        <dgm:presLayoutVars>
          <dgm:chMax val="0"/>
          <dgm:chPref val="0"/>
          <dgm:bulletEnabled val="1"/>
        </dgm:presLayoutVars>
      </dgm:prSet>
      <dgm:spPr/>
      <dgm:t>
        <a:bodyPr/>
        <a:lstStyle/>
        <a:p>
          <a:endParaRPr lang="bs-Latn-BA"/>
        </a:p>
      </dgm:t>
    </dgm:pt>
  </dgm:ptLst>
  <dgm:cxnLst>
    <dgm:cxn modelId="{19DC7A82-D9A0-40D1-93C3-34F03F6FADD2}" type="presOf" srcId="{33A4210E-83B5-4140-9ED0-BDB906BB3AF2}" destId="{DECA5EB1-C215-4FFD-A1FB-A7DF1C3A06B2}" srcOrd="1" destOrd="0" presId="urn:microsoft.com/office/officeart/2005/8/layout/venn1"/>
    <dgm:cxn modelId="{45CC16B0-EAA6-4203-982B-E407E67A4AB1}" type="presOf" srcId="{33A4210E-83B5-4140-9ED0-BDB906BB3AF2}" destId="{A61B9082-E71E-44E2-AACF-E0D467C0C1CB}" srcOrd="0" destOrd="0" presId="urn:microsoft.com/office/officeart/2005/8/layout/venn1"/>
    <dgm:cxn modelId="{771B9C13-9C71-4593-A216-5DAC302EBFCA}" type="presOf" srcId="{AF544C59-5A75-406F-987A-B34D9C9E7C16}" destId="{73995FAF-560D-4586-A19A-72101896E1F1}" srcOrd="0" destOrd="0" presId="urn:microsoft.com/office/officeart/2005/8/layout/venn1"/>
    <dgm:cxn modelId="{23E4D422-69A0-4F3D-8EEE-B361983BB3FD}" srcId="{098787D5-FC52-455A-8C27-B22C31B214CE}" destId="{33A4210E-83B5-4140-9ED0-BDB906BB3AF2}" srcOrd="1" destOrd="0" parTransId="{FF9FC505-2E33-4DAF-9FFB-41FD9D7B18B5}" sibTransId="{7994CB4C-2706-4369-957E-F81ACABC34C1}"/>
    <dgm:cxn modelId="{FBC54435-2A49-4B7E-8F07-9C9E6E32A8D0}" type="presOf" srcId="{098787D5-FC52-455A-8C27-B22C31B214CE}" destId="{8B682FBB-FB88-4284-B6B6-B2B862D6D33D}" srcOrd="0" destOrd="0" presId="urn:microsoft.com/office/officeart/2005/8/layout/venn1"/>
    <dgm:cxn modelId="{C6B70FB5-D3A1-455D-8583-2FB3A29CFBB3}" srcId="{098787D5-FC52-455A-8C27-B22C31B214CE}" destId="{AF544C59-5A75-406F-987A-B34D9C9E7C16}" srcOrd="0" destOrd="0" parTransId="{D252BF82-08E3-4F6C-987A-9B7020EFDE45}" sibTransId="{B584C040-598C-4D99-9299-85D8CDAD8B01}"/>
    <dgm:cxn modelId="{1B5C420C-DBEC-48E4-B17F-DBFCA2B54C1B}" type="presOf" srcId="{E6318B25-DDA7-42A9-BE33-46EE26D1DBA1}" destId="{4C3FB17E-792E-4509-9CC8-F9D5ED4701CF}" srcOrd="1" destOrd="0" presId="urn:microsoft.com/office/officeart/2005/8/layout/venn1"/>
    <dgm:cxn modelId="{E1824F60-1FA4-4982-BEE7-9DD62EF3C6E4}" srcId="{098787D5-FC52-455A-8C27-B22C31B214CE}" destId="{E6318B25-DDA7-42A9-BE33-46EE26D1DBA1}" srcOrd="2" destOrd="0" parTransId="{341B6C37-350C-4F12-9D5E-C0B48BE190CD}" sibTransId="{C02B1C2C-144B-4D95-A18C-13A59652499B}"/>
    <dgm:cxn modelId="{AD91C823-9CB1-409C-A811-547FD676CE64}" type="presOf" srcId="{AF544C59-5A75-406F-987A-B34D9C9E7C16}" destId="{7E68E004-A611-44B7-B2DF-D942C35E2E3D}" srcOrd="1" destOrd="0" presId="urn:microsoft.com/office/officeart/2005/8/layout/venn1"/>
    <dgm:cxn modelId="{B1ABAB22-929D-4AC1-8D21-9CFF84BBF0BE}" type="presOf" srcId="{E6318B25-DDA7-42A9-BE33-46EE26D1DBA1}" destId="{0AAF7156-0E6B-4CCB-9271-DD31D70EE1BA}" srcOrd="0" destOrd="0" presId="urn:microsoft.com/office/officeart/2005/8/layout/venn1"/>
    <dgm:cxn modelId="{211D514C-98B6-4EFC-8EFB-852F6DA37720}" type="presParOf" srcId="{8B682FBB-FB88-4284-B6B6-B2B862D6D33D}" destId="{73995FAF-560D-4586-A19A-72101896E1F1}" srcOrd="0" destOrd="0" presId="urn:microsoft.com/office/officeart/2005/8/layout/venn1"/>
    <dgm:cxn modelId="{F6DDE81C-6C9A-49E3-89AA-D42F300ABE7B}" type="presParOf" srcId="{8B682FBB-FB88-4284-B6B6-B2B862D6D33D}" destId="{7E68E004-A611-44B7-B2DF-D942C35E2E3D}" srcOrd="1" destOrd="0" presId="urn:microsoft.com/office/officeart/2005/8/layout/venn1"/>
    <dgm:cxn modelId="{6C95AFF3-13A0-4CE0-9A3B-723772C7A88C}" type="presParOf" srcId="{8B682FBB-FB88-4284-B6B6-B2B862D6D33D}" destId="{A61B9082-E71E-44E2-AACF-E0D467C0C1CB}" srcOrd="2" destOrd="0" presId="urn:microsoft.com/office/officeart/2005/8/layout/venn1"/>
    <dgm:cxn modelId="{D83DEF24-395A-4743-89A4-7970BD243FA9}" type="presParOf" srcId="{8B682FBB-FB88-4284-B6B6-B2B862D6D33D}" destId="{DECA5EB1-C215-4FFD-A1FB-A7DF1C3A06B2}" srcOrd="3" destOrd="0" presId="urn:microsoft.com/office/officeart/2005/8/layout/venn1"/>
    <dgm:cxn modelId="{D365F4C0-28AC-4B8F-825A-2B546EC44D3B}" type="presParOf" srcId="{8B682FBB-FB88-4284-B6B6-B2B862D6D33D}" destId="{0AAF7156-0E6B-4CCB-9271-DD31D70EE1BA}" srcOrd="4" destOrd="0" presId="urn:microsoft.com/office/officeart/2005/8/layout/venn1"/>
    <dgm:cxn modelId="{2582C0D5-E42C-4818-A9D0-5B9430A8505C}" type="presParOf" srcId="{8B682FBB-FB88-4284-B6B6-B2B862D6D33D}" destId="{4C3FB17E-792E-4509-9CC8-F9D5ED4701CF}"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995FAF-560D-4586-A19A-72101896E1F1}">
      <dsp:nvSpPr>
        <dsp:cNvPr id="0" name=""/>
        <dsp:cNvSpPr/>
      </dsp:nvSpPr>
      <dsp:spPr>
        <a:xfrm>
          <a:off x="1583508" y="97515"/>
          <a:ext cx="2017558" cy="2017558"/>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r>
            <a:rPr lang="bs-Latn-BA" sz="3600" b="1" kern="1200" dirty="0" smtClean="0">
              <a:latin typeface="Byington" pitchFamily="2" charset="0"/>
            </a:rPr>
            <a:t>FEE  </a:t>
          </a:r>
          <a:r>
            <a:rPr lang="bs-Latn-BA" sz="2400" b="1" kern="1200" dirty="0" smtClean="0">
              <a:latin typeface="Byington" pitchFamily="2" charset="0"/>
            </a:rPr>
            <a:t>       (CSD)</a:t>
          </a:r>
          <a:endParaRPr lang="bs-Latn-BA" sz="2400" kern="1200" dirty="0">
            <a:latin typeface="Byington" pitchFamily="2" charset="0"/>
            <a:cs typeface="Times New Roman" pitchFamily="18" charset="0"/>
          </a:endParaRPr>
        </a:p>
      </dsp:txBody>
      <dsp:txXfrm>
        <a:off x="1852516" y="450588"/>
        <a:ext cx="1479543" cy="907901"/>
      </dsp:txXfrm>
    </dsp:sp>
    <dsp:sp modelId="{A61B9082-E71E-44E2-AACF-E0D467C0C1CB}">
      <dsp:nvSpPr>
        <dsp:cNvPr id="0" name=""/>
        <dsp:cNvSpPr/>
      </dsp:nvSpPr>
      <dsp:spPr>
        <a:xfrm>
          <a:off x="2311511" y="1358489"/>
          <a:ext cx="2017558" cy="2017558"/>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r>
            <a:rPr lang="hr-HR" sz="3600" b="1" kern="1200" dirty="0" smtClean="0">
              <a:latin typeface="Byington" pitchFamily="2" charset="0"/>
            </a:rPr>
            <a:t>FIT</a:t>
          </a:r>
          <a:endParaRPr lang="bs-Latn-BA" sz="3600" kern="1200" dirty="0">
            <a:latin typeface="Byington" pitchFamily="2" charset="0"/>
            <a:cs typeface="Times New Roman" pitchFamily="18" charset="0"/>
          </a:endParaRPr>
        </a:p>
      </dsp:txBody>
      <dsp:txXfrm>
        <a:off x="2928547" y="1879692"/>
        <a:ext cx="1210535" cy="1109657"/>
      </dsp:txXfrm>
    </dsp:sp>
    <dsp:sp modelId="{0AAF7156-0E6B-4CCB-9271-DD31D70EE1BA}">
      <dsp:nvSpPr>
        <dsp:cNvPr id="0" name=""/>
        <dsp:cNvSpPr/>
      </dsp:nvSpPr>
      <dsp:spPr>
        <a:xfrm>
          <a:off x="855506" y="1358489"/>
          <a:ext cx="2017558" cy="2017558"/>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r>
            <a:rPr lang="bs-Latn-BA" sz="3600" b="1" kern="1200" dirty="0" smtClean="0">
              <a:latin typeface="Byington" pitchFamily="2" charset="0"/>
            </a:rPr>
            <a:t>PF</a:t>
          </a:r>
          <a:r>
            <a:rPr lang="bs-Latn-BA" sz="1100" b="1" kern="1200" dirty="0" smtClean="0">
              <a:latin typeface="Byington" pitchFamily="2" charset="0"/>
            </a:rPr>
            <a:t>          </a:t>
          </a:r>
          <a:r>
            <a:rPr lang="bs-Latn-BA" sz="2400" b="1" kern="1200" dirty="0" smtClean="0">
              <a:latin typeface="Byington" pitchFamily="2" charset="0"/>
            </a:rPr>
            <a:t> (MID)</a:t>
          </a:r>
          <a:endParaRPr lang="bs-Latn-BA" sz="2400" kern="1200" dirty="0">
            <a:latin typeface="Byington" pitchFamily="2" charset="0"/>
            <a:cs typeface="Times New Roman" pitchFamily="18" charset="0"/>
          </a:endParaRPr>
        </a:p>
      </dsp:txBody>
      <dsp:txXfrm>
        <a:off x="1045492" y="1879692"/>
        <a:ext cx="1210535" cy="1109657"/>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76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19763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19763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19763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340E4AE4-97B6-43E8-9C7B-2664D41591B6}" type="slidenum">
              <a:rPr lang="en-US"/>
              <a:pPr>
                <a:defRPr/>
              </a:pPr>
              <a:t>‹#›</a:t>
            </a:fld>
            <a:endParaRPr lang="en-US"/>
          </a:p>
        </p:txBody>
      </p:sp>
    </p:spTree>
    <p:extLst>
      <p:ext uri="{BB962C8B-B14F-4D97-AF65-F5344CB8AC3E}">
        <p14:creationId xmlns:p14="http://schemas.microsoft.com/office/powerpoint/2010/main" val="4685781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671FE84D-FC16-49DD-9034-8D158C065501}" type="slidenum">
              <a:rPr lang="en-US"/>
              <a:pPr>
                <a:defRPr/>
              </a:pPr>
              <a:t>‹#›</a:t>
            </a:fld>
            <a:endParaRPr lang="en-US"/>
          </a:p>
        </p:txBody>
      </p:sp>
    </p:spTree>
    <p:extLst>
      <p:ext uri="{BB962C8B-B14F-4D97-AF65-F5344CB8AC3E}">
        <p14:creationId xmlns:p14="http://schemas.microsoft.com/office/powerpoint/2010/main" val="38216197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00AEBBE-139A-432D-9480-A655722CF5CF}" type="slidenum">
              <a:rPr lang="en-US" smtClean="0">
                <a:latin typeface="Times New Roman" pitchFamily="18" charset="0"/>
              </a:rPr>
              <a:pPr eaLnBrk="1" hangingPunct="1"/>
              <a:t>1</a:t>
            </a:fld>
            <a:endParaRPr lang="en-US" smtClean="0">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x-non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7F70E6C-6522-498F-A47B-16EA09A209FB}" type="slidenum">
              <a:rPr lang="en-US" smtClean="0">
                <a:latin typeface="Times New Roman" pitchFamily="18" charset="0"/>
              </a:rPr>
              <a:pPr eaLnBrk="1" hangingPunct="1"/>
              <a:t>10</a:t>
            </a:fld>
            <a:endParaRPr 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7F70E6C-6522-498F-A47B-16EA09A209FB}" type="slidenum">
              <a:rPr lang="en-US" smtClean="0">
                <a:latin typeface="Times New Roman" pitchFamily="18" charset="0"/>
              </a:rPr>
              <a:pPr eaLnBrk="1" hangingPunct="1"/>
              <a:t>11</a:t>
            </a:fld>
            <a:endParaRPr lang="en-US"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0D40E78-33EB-4B00-9711-96BB086BFF7A}" type="slidenum">
              <a:rPr lang="en-US" smtClean="0">
                <a:latin typeface="Times New Roman" pitchFamily="18" charset="0"/>
              </a:rPr>
              <a:pPr eaLnBrk="1" hangingPunct="1"/>
              <a:t>12</a:t>
            </a:fld>
            <a:endParaRPr lang="en-US" smtClean="0">
              <a:latin typeface="Times New Roman" pitchFamily="18"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x-non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7F70E6C-6522-498F-A47B-16EA09A209FB}" type="slidenum">
              <a:rPr lang="en-US" smtClean="0">
                <a:latin typeface="Times New Roman" pitchFamily="18" charset="0"/>
              </a:rPr>
              <a:pPr eaLnBrk="1" hangingPunct="1"/>
              <a:t>2</a:t>
            </a:fld>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7F70E6C-6522-498F-A47B-16EA09A209FB}" type="slidenum">
              <a:rPr lang="en-US" smtClean="0">
                <a:latin typeface="Times New Roman" pitchFamily="18" charset="0"/>
              </a:rPr>
              <a:pPr eaLnBrk="1" hangingPunct="1"/>
              <a:t>3</a:t>
            </a:fld>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7F70E6C-6522-498F-A47B-16EA09A209FB}" type="slidenum">
              <a:rPr lang="en-US" smtClean="0">
                <a:latin typeface="Times New Roman" pitchFamily="18" charset="0"/>
              </a:rPr>
              <a:pPr eaLnBrk="1" hangingPunct="1"/>
              <a:t>4</a:t>
            </a:fld>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7F70E6C-6522-498F-A47B-16EA09A209FB}" type="slidenum">
              <a:rPr lang="en-US" smtClean="0">
                <a:latin typeface="Times New Roman" pitchFamily="18" charset="0"/>
              </a:rPr>
              <a:pPr eaLnBrk="1" hangingPunct="1"/>
              <a:t>5</a:t>
            </a:fld>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7F70E6C-6522-498F-A47B-16EA09A209FB}" type="slidenum">
              <a:rPr lang="en-US" smtClean="0">
                <a:latin typeface="Times New Roman" pitchFamily="18" charset="0"/>
              </a:rPr>
              <a:pPr eaLnBrk="1" hangingPunct="1"/>
              <a:t>6</a:t>
            </a:fld>
            <a:endParaRPr 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7F70E6C-6522-498F-A47B-16EA09A209FB}" type="slidenum">
              <a:rPr lang="en-US" smtClean="0">
                <a:latin typeface="Times New Roman" pitchFamily="18" charset="0"/>
              </a:rPr>
              <a:pPr eaLnBrk="1" hangingPunct="1"/>
              <a:t>7</a:t>
            </a:fld>
            <a:endParaRPr 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7F70E6C-6522-498F-A47B-16EA09A209FB}" type="slidenum">
              <a:rPr lang="en-US" smtClean="0">
                <a:latin typeface="Times New Roman" pitchFamily="18" charset="0"/>
              </a:rPr>
              <a:pPr eaLnBrk="1" hangingPunct="1"/>
              <a:t>8</a:t>
            </a:fld>
            <a:endParaRPr 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7F70E6C-6522-498F-A47B-16EA09A209FB}" type="slidenum">
              <a:rPr lang="en-US" smtClean="0">
                <a:latin typeface="Times New Roman" pitchFamily="18" charset="0"/>
              </a:rPr>
              <a:pPr eaLnBrk="1" hangingPunct="1"/>
              <a:t>9</a:t>
            </a:fld>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pPr>
              <a:defRPr/>
            </a:pPr>
            <a:r>
              <a:rPr lang="en-US" smtClean="0"/>
              <a:t>JCSE W-2011 / Ivan Luković</a:t>
            </a:r>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pPr>
              <a:defRPr/>
            </a:pPr>
            <a:r>
              <a:rPr lang="en-US" smtClean="0"/>
              <a:t>Ohrid, 22 – 27. 8. 2011.</a:t>
            </a:r>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pPr>
              <a:defRPr/>
            </a:pPr>
            <a:fld id="{D93C0DAF-97A8-4BEB-B1F5-DE28F67FC9AE}" type="slidenum">
              <a:rPr lang="en-US" smtClean="0"/>
              <a:pPr>
                <a:defRPr/>
              </a:pPr>
              <a:t>‹#›</a:t>
            </a:fld>
            <a:r>
              <a:rPr lang="en-US" smtClean="0"/>
              <a:t> / 23</a:t>
            </a:r>
            <a:endParaRPr lang="en-US"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smtClean="0"/>
              <a:t>JCSE W-2011 / Ivan Luković</a:t>
            </a:r>
            <a:endParaRPr lang="en-US" dirty="0"/>
          </a:p>
        </p:txBody>
      </p:sp>
      <p:sp>
        <p:nvSpPr>
          <p:cNvPr id="5" name="Footer Placeholder 4"/>
          <p:cNvSpPr>
            <a:spLocks noGrp="1"/>
          </p:cNvSpPr>
          <p:nvPr>
            <p:ph type="ftr" sz="quarter" idx="11"/>
          </p:nvPr>
        </p:nvSpPr>
        <p:spPr/>
        <p:txBody>
          <a:bodyPr/>
          <a:lstStyle/>
          <a:p>
            <a:pPr>
              <a:defRPr/>
            </a:pPr>
            <a:r>
              <a:rPr lang="en-US" smtClean="0"/>
              <a:t>Ohrid, 22 – 27. 8. 2011.</a:t>
            </a:r>
            <a:endParaRPr lang="en-US"/>
          </a:p>
        </p:txBody>
      </p:sp>
      <p:sp>
        <p:nvSpPr>
          <p:cNvPr id="6" name="Slide Number Placeholder 5"/>
          <p:cNvSpPr>
            <a:spLocks noGrp="1"/>
          </p:cNvSpPr>
          <p:nvPr>
            <p:ph type="sldNum" sz="quarter" idx="12"/>
          </p:nvPr>
        </p:nvSpPr>
        <p:spPr/>
        <p:txBody>
          <a:bodyPr/>
          <a:lstStyle/>
          <a:p>
            <a:pPr>
              <a:defRPr/>
            </a:pPr>
            <a:fld id="{0DED266A-38F6-4B2A-84B3-BB4BD8E131C8}" type="slidenum">
              <a:rPr lang="en-US" smtClean="0"/>
              <a:pPr>
                <a:defRPr/>
              </a:pPr>
              <a:t>‹#›</a:t>
            </a:fld>
            <a:r>
              <a:rPr lang="en-US" smtClean="0"/>
              <a:t> / 23</a:t>
            </a:r>
            <a:endParaRPr lang="en-US" dirty="0"/>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strips dir="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smtClean="0"/>
              <a:t>JCSE W-2011 / Ivan Luković</a:t>
            </a:r>
            <a:endParaRPr lang="en-US" dirty="0"/>
          </a:p>
        </p:txBody>
      </p:sp>
      <p:sp>
        <p:nvSpPr>
          <p:cNvPr id="5" name="Footer Placeholder 4"/>
          <p:cNvSpPr>
            <a:spLocks noGrp="1"/>
          </p:cNvSpPr>
          <p:nvPr>
            <p:ph type="ftr" sz="quarter" idx="11"/>
          </p:nvPr>
        </p:nvSpPr>
        <p:spPr/>
        <p:txBody>
          <a:bodyPr/>
          <a:lstStyle/>
          <a:p>
            <a:pPr>
              <a:defRPr/>
            </a:pPr>
            <a:r>
              <a:rPr lang="en-US" smtClean="0"/>
              <a:t>Ohrid, 22 – 27. 8. 2011.</a:t>
            </a:r>
            <a:endParaRPr lang="en-US"/>
          </a:p>
        </p:txBody>
      </p:sp>
      <p:sp>
        <p:nvSpPr>
          <p:cNvPr id="6" name="Slide Number Placeholder 5"/>
          <p:cNvSpPr>
            <a:spLocks noGrp="1"/>
          </p:cNvSpPr>
          <p:nvPr>
            <p:ph type="sldNum" sz="quarter" idx="12"/>
          </p:nvPr>
        </p:nvSpPr>
        <p:spPr/>
        <p:txBody>
          <a:bodyPr/>
          <a:lstStyle/>
          <a:p>
            <a:pPr>
              <a:defRPr/>
            </a:pPr>
            <a:fld id="{4185D6EC-74EF-4534-A871-C8AFFD6558C2}" type="slidenum">
              <a:rPr lang="en-US" smtClean="0"/>
              <a:pPr>
                <a:defRPr/>
              </a:pPr>
              <a:t>‹#›</a:t>
            </a:fld>
            <a:r>
              <a:rPr lang="en-US" smtClean="0"/>
              <a:t> / 23</a:t>
            </a:r>
            <a:endParaRPr lang="en-US" dirty="0"/>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strips dir="ru"/>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3" name="Line 12"/>
          <p:cNvSpPr>
            <a:spLocks noChangeShapeType="1"/>
          </p:cNvSpPr>
          <p:nvPr userDrawn="1"/>
        </p:nvSpPr>
        <p:spPr bwMode="auto">
          <a:xfrm>
            <a:off x="755650" y="5265738"/>
            <a:ext cx="6156325" cy="0"/>
          </a:xfrm>
          <a:prstGeom prst="line">
            <a:avLst/>
          </a:prstGeom>
          <a:noFill/>
          <a:ln w="38100">
            <a:solidFill>
              <a:srgbClr val="000066"/>
            </a:solidFill>
            <a:round/>
            <a:headEnd/>
            <a:tailEnd/>
          </a:ln>
          <a:extLst>
            <a:ext uri="{909E8E84-426E-40DD-AFC4-6F175D3DCCD1}">
              <a14:hiddenFill xmlns:a14="http://schemas.microsoft.com/office/drawing/2010/main">
                <a:noFill/>
              </a14:hiddenFill>
            </a:ext>
          </a:extLst>
        </p:spPr>
        <p:txBody>
          <a:bodyPr/>
          <a:lstStyle/>
          <a:p>
            <a:endParaRPr lang="bs-Latn-BA"/>
          </a:p>
        </p:txBody>
      </p:sp>
      <p:sp>
        <p:nvSpPr>
          <p:cNvPr id="4" name="Rectangle 13"/>
          <p:cNvSpPr>
            <a:spLocks noChangeArrowheads="1"/>
          </p:cNvSpPr>
          <p:nvPr userDrawn="1"/>
        </p:nvSpPr>
        <p:spPr bwMode="auto">
          <a:xfrm>
            <a:off x="2411413" y="3465513"/>
            <a:ext cx="4191000"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lstStyle/>
          <a:p>
            <a:r>
              <a:rPr lang="en-US" sz="2400" b="1">
                <a:solidFill>
                  <a:srgbClr val="333399"/>
                </a:solidFill>
                <a:latin typeface="Times New Roman" pitchFamily="18" charset="0"/>
              </a:rPr>
              <a:t>Ivan Lukovi</a:t>
            </a:r>
            <a:r>
              <a:rPr lang="sr-Latn-CS" sz="2400" b="1">
                <a:solidFill>
                  <a:srgbClr val="333399"/>
                </a:solidFill>
                <a:latin typeface="Times New Roman" pitchFamily="18" charset="0"/>
              </a:rPr>
              <a:t>ć</a:t>
            </a:r>
            <a:r>
              <a:rPr lang="en-US" sz="2400" b="1">
                <a:solidFill>
                  <a:srgbClr val="333399"/>
                </a:solidFill>
                <a:latin typeface="Times New Roman" pitchFamily="18" charset="0"/>
              </a:rPr>
              <a:t>,</a:t>
            </a:r>
          </a:p>
          <a:p>
            <a:r>
              <a:rPr lang="en-US" sz="2400" b="1">
                <a:solidFill>
                  <a:srgbClr val="333399"/>
                </a:solidFill>
                <a:latin typeface="Times New Roman" pitchFamily="18" charset="0"/>
              </a:rPr>
              <a:t>University of Novi Sad,</a:t>
            </a:r>
          </a:p>
          <a:p>
            <a:r>
              <a:rPr lang="en-US" sz="2400" b="1">
                <a:solidFill>
                  <a:srgbClr val="333399"/>
                </a:solidFill>
                <a:latin typeface="Times New Roman" pitchFamily="18" charset="0"/>
              </a:rPr>
              <a:t>Faculty of Technical Sciences</a:t>
            </a:r>
          </a:p>
        </p:txBody>
      </p:sp>
      <p:pic>
        <p:nvPicPr>
          <p:cNvPr id="5" name="Picture 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48488" y="3316288"/>
            <a:ext cx="1828800" cy="162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6"/>
          <p:cNvSpPr>
            <a:spLocks noChangeArrowheads="1"/>
          </p:cNvSpPr>
          <p:nvPr userDrawn="1"/>
        </p:nvSpPr>
        <p:spPr bwMode="auto">
          <a:xfrm>
            <a:off x="1150938" y="5445125"/>
            <a:ext cx="64008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pPr>
            <a:r>
              <a:rPr lang="en-GB" sz="3200" i="1">
                <a:solidFill>
                  <a:srgbClr val="000066"/>
                </a:solidFill>
              </a:rPr>
              <a:t>11th Workshop DAAD</a:t>
            </a:r>
            <a:endParaRPr lang="en-US" sz="3200" i="1">
              <a:solidFill>
                <a:srgbClr val="000066"/>
              </a:solidFill>
            </a:endParaRPr>
          </a:p>
        </p:txBody>
      </p:sp>
      <p:sp>
        <p:nvSpPr>
          <p:cNvPr id="7" name="Rectangle 7"/>
          <p:cNvSpPr>
            <a:spLocks noGrp="1" noChangeArrowheads="1"/>
          </p:cNvSpPr>
          <p:nvPr>
            <p:ph type="ftr" sz="quarter" idx="10"/>
          </p:nvPr>
        </p:nvSpPr>
        <p:spPr/>
        <p:txBody>
          <a:bodyPr/>
          <a:lstStyle>
            <a:lvl1pPr>
              <a:defRPr/>
            </a:lvl1pPr>
          </a:lstStyle>
          <a:p>
            <a:pPr>
              <a:defRPr/>
            </a:pPr>
            <a:r>
              <a:rPr lang="en-US"/>
              <a:t>Ohrid, 22 – 27. 8. 2011.</a:t>
            </a:r>
          </a:p>
        </p:txBody>
      </p:sp>
      <p:sp>
        <p:nvSpPr>
          <p:cNvPr id="8" name="Rectangle 6"/>
          <p:cNvSpPr>
            <a:spLocks noGrp="1" noChangeArrowheads="1"/>
          </p:cNvSpPr>
          <p:nvPr>
            <p:ph type="dt" sz="half" idx="11"/>
          </p:nvPr>
        </p:nvSpPr>
        <p:spPr/>
        <p:txBody>
          <a:bodyPr/>
          <a:lstStyle>
            <a:lvl1pPr>
              <a:defRPr/>
            </a:lvl1pPr>
          </a:lstStyle>
          <a:p>
            <a:pPr>
              <a:defRPr/>
            </a:pPr>
            <a:r>
              <a:rPr lang="en-US"/>
              <a:t>JCSE W-2011 / Ivan Luković</a:t>
            </a:r>
            <a:endParaRPr lang="en-US" dirty="0"/>
          </a:p>
        </p:txBody>
      </p:sp>
    </p:spTree>
    <p:extLst>
      <p:ext uri="{BB962C8B-B14F-4D97-AF65-F5344CB8AC3E}">
        <p14:creationId xmlns:p14="http://schemas.microsoft.com/office/powerpoint/2010/main" val="310392955"/>
      </p:ext>
    </p:extLst>
  </p:cSld>
  <p:clrMapOvr>
    <a:masterClrMapping/>
  </p:clrMapOvr>
  <p:transition>
    <p:strips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8/28/2015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defRPr/>
            </a:pPr>
            <a:fld id="{E131F6F4-BCD6-4919-9F93-49147E7945BC}" type="slidenum">
              <a:rPr lang="en-US" smtClean="0"/>
              <a:pPr>
                <a:defRPr/>
              </a:pPr>
              <a:t>‹#›</a:t>
            </a:fld>
            <a:r>
              <a:rPr lang="en-US" smtClean="0"/>
              <a:t> / </a:t>
            </a:r>
            <a:r>
              <a:rPr lang="bs-Latn-BA" smtClean="0"/>
              <a:t>31</a:t>
            </a:r>
            <a:endParaRPr lang="en-US" dirty="0"/>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transition>
    <p:strips dir="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r>
              <a:rPr lang="en-US" smtClean="0"/>
              <a:t>JCSE W-2011 / Ivan Luković</a:t>
            </a:r>
            <a:endParaRPr lang="en-US" dirty="0"/>
          </a:p>
        </p:txBody>
      </p:sp>
      <p:sp>
        <p:nvSpPr>
          <p:cNvPr id="5" name="Footer Placeholder 4"/>
          <p:cNvSpPr>
            <a:spLocks noGrp="1"/>
          </p:cNvSpPr>
          <p:nvPr>
            <p:ph type="ftr" sz="quarter" idx="11"/>
          </p:nvPr>
        </p:nvSpPr>
        <p:spPr/>
        <p:txBody>
          <a:bodyPr/>
          <a:lstStyle/>
          <a:p>
            <a:pPr>
              <a:defRPr/>
            </a:pPr>
            <a:r>
              <a:rPr lang="en-US" smtClean="0"/>
              <a:t>Ohrid, 22 – 27. 8. 2011.</a:t>
            </a:r>
            <a:endParaRPr lang="en-US"/>
          </a:p>
        </p:txBody>
      </p:sp>
      <p:sp>
        <p:nvSpPr>
          <p:cNvPr id="6" name="Slide Number Placeholder 5"/>
          <p:cNvSpPr>
            <a:spLocks noGrp="1"/>
          </p:cNvSpPr>
          <p:nvPr>
            <p:ph type="sldNum" sz="quarter" idx="12"/>
          </p:nvPr>
        </p:nvSpPr>
        <p:spPr/>
        <p:txBody>
          <a:bodyPr/>
          <a:lstStyle/>
          <a:p>
            <a:pPr>
              <a:defRPr/>
            </a:pPr>
            <a:fld id="{439EA2D3-A7CF-4980-BDC9-553FFA27CF5E}" type="slidenum">
              <a:rPr lang="en-US" smtClean="0"/>
              <a:pPr>
                <a:defRPr/>
              </a:pPr>
              <a:t>‹#›</a:t>
            </a:fld>
            <a:r>
              <a:rPr lang="en-US" smtClean="0"/>
              <a:t> / 23</a:t>
            </a:r>
            <a:endParaRPr lang="en-US" dirty="0"/>
          </a:p>
        </p:txBody>
      </p:sp>
    </p:spTree>
  </p:cSld>
  <p:clrMapOvr>
    <a:overrideClrMapping bg1="lt1" tx1="dk1" bg2="lt2" tx2="dk2" accent1="accent1" accent2="accent2" accent3="accent3" accent4="accent4" accent5="accent5" accent6="accent6" hlink="hlink" folHlink="folHlink"/>
  </p:clrMapOvr>
  <p:transition>
    <p:strips dir="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r>
              <a:rPr lang="en-US" smtClean="0"/>
              <a:t>JCSE W-2011 / Ivan Luković</a:t>
            </a:r>
            <a:endParaRPr lang="en-US" dirty="0"/>
          </a:p>
        </p:txBody>
      </p:sp>
      <p:sp>
        <p:nvSpPr>
          <p:cNvPr id="6" name="Footer Placeholder 5"/>
          <p:cNvSpPr>
            <a:spLocks noGrp="1"/>
          </p:cNvSpPr>
          <p:nvPr>
            <p:ph type="ftr" sz="quarter" idx="11"/>
          </p:nvPr>
        </p:nvSpPr>
        <p:spPr/>
        <p:txBody>
          <a:bodyPr/>
          <a:lstStyle/>
          <a:p>
            <a:pPr>
              <a:defRPr/>
            </a:pPr>
            <a:r>
              <a:rPr lang="en-US" smtClean="0"/>
              <a:t>Ohrid, 22 – 27. 8. 2011.</a:t>
            </a:r>
            <a:endParaRPr lang="en-US"/>
          </a:p>
        </p:txBody>
      </p:sp>
      <p:sp>
        <p:nvSpPr>
          <p:cNvPr id="7" name="Slide Number Placeholder 6"/>
          <p:cNvSpPr>
            <a:spLocks noGrp="1"/>
          </p:cNvSpPr>
          <p:nvPr>
            <p:ph type="sldNum" sz="quarter" idx="12"/>
          </p:nvPr>
        </p:nvSpPr>
        <p:spPr/>
        <p:txBody>
          <a:bodyPr/>
          <a:lstStyle/>
          <a:p>
            <a:pPr>
              <a:defRPr/>
            </a:pPr>
            <a:fld id="{8DE3E6C8-45B8-4BA2-8C7E-83B26D96B449}" type="slidenum">
              <a:rPr lang="en-US" smtClean="0"/>
              <a:pPr>
                <a:defRPr/>
              </a:pPr>
              <a:t>‹#›</a:t>
            </a:fld>
            <a:r>
              <a:rPr lang="en-US" smtClean="0"/>
              <a:t> / 23</a:t>
            </a:r>
            <a:endParaRPr lang="en-US" dirty="0"/>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trips dir="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r>
              <a:rPr lang="en-US" smtClean="0"/>
              <a:t>JCSE W-2011 / Ivan Luković</a:t>
            </a:r>
            <a:endParaRPr lang="en-US" dirty="0"/>
          </a:p>
        </p:txBody>
      </p:sp>
      <p:sp>
        <p:nvSpPr>
          <p:cNvPr id="8" name="Footer Placeholder 7"/>
          <p:cNvSpPr>
            <a:spLocks noGrp="1"/>
          </p:cNvSpPr>
          <p:nvPr>
            <p:ph type="ftr" sz="quarter" idx="11"/>
          </p:nvPr>
        </p:nvSpPr>
        <p:spPr/>
        <p:txBody>
          <a:bodyPr/>
          <a:lstStyle/>
          <a:p>
            <a:pPr>
              <a:defRPr/>
            </a:pPr>
            <a:r>
              <a:rPr lang="en-US" smtClean="0"/>
              <a:t>Ohrid, 22 – 27. 8. 2011.</a:t>
            </a:r>
            <a:endParaRPr lang="en-US"/>
          </a:p>
        </p:txBody>
      </p:sp>
      <p:sp>
        <p:nvSpPr>
          <p:cNvPr id="9" name="Slide Number Placeholder 8"/>
          <p:cNvSpPr>
            <a:spLocks noGrp="1"/>
          </p:cNvSpPr>
          <p:nvPr>
            <p:ph type="sldNum" sz="quarter" idx="12"/>
          </p:nvPr>
        </p:nvSpPr>
        <p:spPr/>
        <p:txBody>
          <a:bodyPr/>
          <a:lstStyle/>
          <a:p>
            <a:pPr>
              <a:defRPr/>
            </a:pPr>
            <a:fld id="{9EDF6692-D787-4F43-B1C8-C47D4362D1E1}" type="slidenum">
              <a:rPr lang="en-US" smtClean="0"/>
              <a:pPr>
                <a:defRPr/>
              </a:pPr>
              <a:t>‹#›</a:t>
            </a:fld>
            <a:r>
              <a:rPr lang="en-US" smtClean="0"/>
              <a:t> / 23</a:t>
            </a:r>
            <a:endParaRPr lang="en-US" dirty="0"/>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strips dir="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r>
              <a:rPr lang="en-US" smtClean="0"/>
              <a:t>JCSE W-2011 / Ivan Luković</a:t>
            </a:r>
            <a:endParaRPr lang="en-US" dirty="0"/>
          </a:p>
        </p:txBody>
      </p:sp>
      <p:sp>
        <p:nvSpPr>
          <p:cNvPr id="4" name="Footer Placeholder 3"/>
          <p:cNvSpPr>
            <a:spLocks noGrp="1"/>
          </p:cNvSpPr>
          <p:nvPr>
            <p:ph type="ftr" sz="quarter" idx="11"/>
          </p:nvPr>
        </p:nvSpPr>
        <p:spPr/>
        <p:txBody>
          <a:bodyPr/>
          <a:lstStyle/>
          <a:p>
            <a:pPr>
              <a:defRPr/>
            </a:pPr>
            <a:r>
              <a:rPr lang="en-US" smtClean="0"/>
              <a:t>Ohrid, 22 – 27. 8. 2011.</a:t>
            </a:r>
            <a:endParaRPr lang="en-US"/>
          </a:p>
        </p:txBody>
      </p:sp>
      <p:sp>
        <p:nvSpPr>
          <p:cNvPr id="5" name="Slide Number Placeholder 4"/>
          <p:cNvSpPr>
            <a:spLocks noGrp="1"/>
          </p:cNvSpPr>
          <p:nvPr>
            <p:ph type="sldNum" sz="quarter" idx="12"/>
          </p:nvPr>
        </p:nvSpPr>
        <p:spPr/>
        <p:txBody>
          <a:bodyPr/>
          <a:lstStyle/>
          <a:p>
            <a:pPr>
              <a:defRPr/>
            </a:pPr>
            <a:fld id="{A572B361-9AFF-4DFD-A5D1-20453BE1B51B}" type="slidenum">
              <a:rPr lang="en-US" smtClean="0"/>
              <a:pPr>
                <a:defRPr/>
              </a:pPr>
              <a:t>‹#›</a:t>
            </a:fld>
            <a:r>
              <a:rPr lang="en-US" smtClean="0"/>
              <a:t> / 23</a:t>
            </a:r>
            <a:endParaRPr lang="en-US" dirty="0"/>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strips dir="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JCSE W-2011 / Ivan Luković</a:t>
            </a:r>
            <a:endParaRPr lang="en-US" dirty="0"/>
          </a:p>
        </p:txBody>
      </p:sp>
      <p:sp>
        <p:nvSpPr>
          <p:cNvPr id="3" name="Footer Placeholder 2"/>
          <p:cNvSpPr>
            <a:spLocks noGrp="1"/>
          </p:cNvSpPr>
          <p:nvPr>
            <p:ph type="ftr" sz="quarter" idx="11"/>
          </p:nvPr>
        </p:nvSpPr>
        <p:spPr/>
        <p:txBody>
          <a:bodyPr/>
          <a:lstStyle/>
          <a:p>
            <a:pPr>
              <a:defRPr/>
            </a:pPr>
            <a:r>
              <a:rPr lang="en-US" smtClean="0"/>
              <a:t>Ohrid, 22 – 27. 8. 2011.</a:t>
            </a:r>
            <a:endParaRPr lang="en-US"/>
          </a:p>
        </p:txBody>
      </p:sp>
      <p:sp>
        <p:nvSpPr>
          <p:cNvPr id="4" name="Slide Number Placeholder 3"/>
          <p:cNvSpPr>
            <a:spLocks noGrp="1"/>
          </p:cNvSpPr>
          <p:nvPr>
            <p:ph type="sldNum" sz="quarter" idx="12"/>
          </p:nvPr>
        </p:nvSpPr>
        <p:spPr/>
        <p:txBody>
          <a:bodyPr/>
          <a:lstStyle/>
          <a:p>
            <a:pPr>
              <a:defRPr/>
            </a:pPr>
            <a:fld id="{FAF9FAA0-EE19-4428-AFF3-65EF8CD77324}" type="slidenum">
              <a:rPr lang="en-US" smtClean="0"/>
              <a:pPr>
                <a:defRPr/>
              </a:pPr>
              <a:t>‹#›</a:t>
            </a:fld>
            <a:r>
              <a:rPr lang="en-US" smtClean="0"/>
              <a:t> / 23</a:t>
            </a:r>
            <a:endParaRPr lang="en-US" dirty="0"/>
          </a:p>
        </p:txBody>
      </p:sp>
    </p:spTree>
  </p:cSld>
  <p:clrMapOvr>
    <a:masterClrMapping/>
  </p:clrMapOvr>
  <p:transition>
    <p:strips dir="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en-US" smtClean="0"/>
              <a:t>JCSE W-2011 / Ivan Luković</a:t>
            </a:r>
            <a:endParaRPr lang="en-US" dirty="0"/>
          </a:p>
        </p:txBody>
      </p:sp>
      <p:sp>
        <p:nvSpPr>
          <p:cNvPr id="6" name="Footer Placeholder 5"/>
          <p:cNvSpPr>
            <a:spLocks noGrp="1"/>
          </p:cNvSpPr>
          <p:nvPr>
            <p:ph type="ftr" sz="quarter" idx="11"/>
          </p:nvPr>
        </p:nvSpPr>
        <p:spPr/>
        <p:txBody>
          <a:bodyPr/>
          <a:lstStyle/>
          <a:p>
            <a:pPr>
              <a:defRPr/>
            </a:pPr>
            <a:r>
              <a:rPr lang="en-US" smtClean="0"/>
              <a:t>Ohrid, 22 – 27. 8. 2011.</a:t>
            </a:r>
            <a:endParaRPr lang="en-US"/>
          </a:p>
        </p:txBody>
      </p:sp>
      <p:sp>
        <p:nvSpPr>
          <p:cNvPr id="7" name="Slide Number Placeholder 6"/>
          <p:cNvSpPr>
            <a:spLocks noGrp="1"/>
          </p:cNvSpPr>
          <p:nvPr>
            <p:ph type="sldNum" sz="quarter" idx="12"/>
          </p:nvPr>
        </p:nvSpPr>
        <p:spPr/>
        <p:txBody>
          <a:bodyPr/>
          <a:lstStyle/>
          <a:p>
            <a:pPr>
              <a:defRPr/>
            </a:pPr>
            <a:fld id="{42A7ABDF-F177-4BDC-8157-284730E2029C}" type="slidenum">
              <a:rPr lang="en-US" smtClean="0"/>
              <a:pPr>
                <a:defRPr/>
              </a:pPr>
              <a:t>‹#›</a:t>
            </a:fld>
            <a:r>
              <a:rPr lang="en-US" smtClean="0"/>
              <a:t> / 23</a:t>
            </a:r>
            <a:endParaRPr lang="en-US" dirty="0"/>
          </a:p>
        </p:txBody>
      </p:sp>
    </p:spTree>
  </p:cSld>
  <p:clrMapOvr>
    <a:masterClrMapping/>
  </p:clrMapOvr>
  <p:transition>
    <p:strips dir="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en-US" smtClean="0"/>
              <a:t>JCSE W-2011 / Ivan Luković</a:t>
            </a:r>
            <a:endParaRPr lang="en-US" dirty="0"/>
          </a:p>
        </p:txBody>
      </p:sp>
      <p:sp>
        <p:nvSpPr>
          <p:cNvPr id="6" name="Footer Placeholder 5"/>
          <p:cNvSpPr>
            <a:spLocks noGrp="1"/>
          </p:cNvSpPr>
          <p:nvPr>
            <p:ph type="ftr" sz="quarter" idx="11"/>
          </p:nvPr>
        </p:nvSpPr>
        <p:spPr/>
        <p:txBody>
          <a:bodyPr/>
          <a:lstStyle/>
          <a:p>
            <a:pPr>
              <a:defRPr/>
            </a:pPr>
            <a:r>
              <a:rPr lang="en-US" smtClean="0"/>
              <a:t>Ohrid, 22 – 27. 8. 2011.</a:t>
            </a:r>
            <a:endParaRPr lang="en-US"/>
          </a:p>
        </p:txBody>
      </p:sp>
      <p:sp>
        <p:nvSpPr>
          <p:cNvPr id="7" name="Slide Number Placeholder 6"/>
          <p:cNvSpPr>
            <a:spLocks noGrp="1"/>
          </p:cNvSpPr>
          <p:nvPr>
            <p:ph type="sldNum" sz="quarter" idx="12"/>
          </p:nvPr>
        </p:nvSpPr>
        <p:spPr/>
        <p:txBody>
          <a:bodyPr/>
          <a:lstStyle/>
          <a:p>
            <a:pPr>
              <a:defRPr/>
            </a:pPr>
            <a:fld id="{98CAC1ED-5993-4C6E-8719-59B8E6DEFC60}" type="slidenum">
              <a:rPr lang="en-US" smtClean="0"/>
              <a:pPr>
                <a:defRPr/>
              </a:pPr>
              <a:t>‹#›</a:t>
            </a:fld>
            <a:r>
              <a:rPr lang="en-US" smtClean="0"/>
              <a:t> / 23</a:t>
            </a:r>
            <a:endParaRPr lang="en-US" dirty="0"/>
          </a:p>
        </p:txBody>
      </p:sp>
    </p:spTree>
  </p:cSld>
  <p:clrMapOvr>
    <a:masterClrMapping/>
  </p:clrMapOvr>
  <p:transition>
    <p:strips dir="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pPr>
              <a:defRPr/>
            </a:pPr>
            <a:r>
              <a:rPr lang="en-US" smtClean="0"/>
              <a:t>JCSE W-2011 / Ivan Luković</a:t>
            </a:r>
            <a:endParaRPr lang="en-US" dirty="0"/>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pPr>
              <a:defRPr/>
            </a:pPr>
            <a:r>
              <a:rPr lang="en-US" smtClean="0"/>
              <a:t>Ohrid, 22 – 27. 8. 2011.</a:t>
            </a:r>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pPr>
              <a:defRPr/>
            </a:pPr>
            <a:fld id="{D93C0DAF-97A8-4BEB-B1F5-DE28F67FC9AE}" type="slidenum">
              <a:rPr lang="en-US" smtClean="0"/>
              <a:pPr>
                <a:defRPr/>
              </a:pPr>
              <a:t>‹#›</a:t>
            </a:fld>
            <a:r>
              <a:rPr lang="en-US" smtClean="0"/>
              <a:t> / 23</a:t>
            </a:r>
            <a:endParaRPr lang="en-US" dirty="0"/>
          </a:p>
        </p:txBody>
      </p:sp>
      <p:pic>
        <p:nvPicPr>
          <p:cNvPr id="8" name="Picture 13"/>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388350" y="49213"/>
            <a:ext cx="684213" cy="60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54" r:id="rId1"/>
    <p:sldLayoutId id="2147484055" r:id="rId2"/>
    <p:sldLayoutId id="2147484056" r:id="rId3"/>
    <p:sldLayoutId id="2147484057" r:id="rId4"/>
    <p:sldLayoutId id="2147484058" r:id="rId5"/>
    <p:sldLayoutId id="2147484059" r:id="rId6"/>
    <p:sldLayoutId id="2147484060" r:id="rId7"/>
    <p:sldLayoutId id="2147484061" r:id="rId8"/>
    <p:sldLayoutId id="2147484062" r:id="rId9"/>
    <p:sldLayoutId id="2147484063" r:id="rId10"/>
    <p:sldLayoutId id="2147484064" r:id="rId11"/>
    <p:sldLayoutId id="2147484065" r:id="rId12"/>
  </p:sldLayoutIdLst>
  <p:transition>
    <p:strips dir="ru"/>
  </p:transition>
  <p:timing>
    <p:tnLst>
      <p:par>
        <p:cTn id="1" dur="indefinite" restart="never" nodeType="tmRoot"/>
      </p:par>
    </p:tnLst>
  </p:timing>
  <p:hf hdr="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107504" y="548680"/>
            <a:ext cx="9036496" cy="2232248"/>
          </a:xfrm>
          <a:solidFill>
            <a:schemeClr val="bg1"/>
          </a:solidFill>
          <a:ln>
            <a:solidFill>
              <a:schemeClr val="accent1"/>
            </a:solidFill>
          </a:ln>
          <a:effectLst>
            <a:glow rad="304800">
              <a:schemeClr val="accent1">
                <a:alpha val="27000"/>
              </a:schemeClr>
            </a:glow>
            <a:outerShdw blurRad="50800" dist="50800" dir="5400000" algn="ctr" rotWithShape="0">
              <a:schemeClr val="bg1">
                <a:lumMod val="85000"/>
              </a:schemeClr>
            </a:outerShdw>
            <a:reflection stA="45000" endPos="13000" dist="50800" dir="5400000" sy="-100000" algn="bl" rotWithShape="0"/>
            <a:softEdge rad="101600"/>
          </a:effectLst>
        </p:spPr>
        <p:txBody>
          <a:bodyPr vert="horz" lIns="91440" tIns="45720" rIns="91440" bIns="45720" rtlCol="0" anchor="ctr">
            <a:normAutofit/>
          </a:bodyPr>
          <a:lstStyle/>
          <a:p>
            <a:pPr fontAlgn="t"/>
            <a:r>
              <a:rPr lang="bs-Latn-BA" sz="3200" b="1" dirty="0"/>
              <a:t>What students say:  </a:t>
            </a:r>
            <a:r>
              <a:rPr lang="bs-Latn-BA" sz="2800" b="1" dirty="0">
                <a:solidFill>
                  <a:srgbClr val="0000CC"/>
                </a:solidFill>
              </a:rPr>
              <a:t>Is  programming  really  that  difficult?</a:t>
            </a:r>
            <a:endParaRPr lang="hr-HR" sz="2800" dirty="0">
              <a:solidFill>
                <a:srgbClr val="0000CC"/>
              </a:solidFill>
            </a:endParaRPr>
          </a:p>
        </p:txBody>
      </p:sp>
      <p:sp>
        <p:nvSpPr>
          <p:cNvPr id="5" name="TextBox 4"/>
          <p:cNvSpPr txBox="1"/>
          <p:nvPr/>
        </p:nvSpPr>
        <p:spPr>
          <a:xfrm>
            <a:off x="881706" y="3501008"/>
            <a:ext cx="7380820" cy="1754326"/>
          </a:xfrm>
          <a:prstGeom prst="rect">
            <a:avLst/>
          </a:prstGeom>
          <a:solidFill>
            <a:schemeClr val="bg1">
              <a:lumMod val="50000"/>
            </a:schemeClr>
          </a:solidFill>
          <a:effectLst>
            <a:outerShdw blurRad="76200" dist="12700" dir="2700000" sy="-23000" kx="-800400" algn="bl" rotWithShape="0">
              <a:prstClr val="black">
                <a:alpha val="20000"/>
              </a:prstClr>
            </a:outerShdw>
          </a:effectLst>
        </p:spPr>
        <p:txBody>
          <a:bodyPr wrap="square" rtlCol="0">
            <a:spAutoFit/>
          </a:bodyPr>
          <a:lstStyle/>
          <a:p>
            <a:pPr algn="just"/>
            <a:r>
              <a:rPr lang="bs-Latn-BA" b="1" dirty="0" smtClean="0">
                <a:solidFill>
                  <a:schemeClr val="bg1"/>
                </a:solidFill>
                <a:latin typeface="+mj-lt"/>
              </a:rPr>
              <a:t>    </a:t>
            </a:r>
            <a:r>
              <a:rPr lang="bs-Latn-BA" b="1" dirty="0">
                <a:solidFill>
                  <a:schemeClr val="bg1"/>
                </a:solidFill>
              </a:rPr>
              <a:t> </a:t>
            </a:r>
            <a:r>
              <a:rPr lang="bs-Latn-BA" b="1" dirty="0">
                <a:solidFill>
                  <a:schemeClr val="bg1"/>
                </a:solidFill>
                <a:latin typeface="+mj-lt"/>
              </a:rPr>
              <a:t>Jasna Hamzabegović</a:t>
            </a:r>
            <a:r>
              <a:rPr lang="bs-Latn-BA" b="1" dirty="0" smtClean="0">
                <a:solidFill>
                  <a:schemeClr val="bg1"/>
                </a:solidFill>
              </a:rPr>
              <a:t>			      </a:t>
            </a:r>
            <a:r>
              <a:rPr lang="bs-Latn-BA" b="1" dirty="0" smtClean="0">
                <a:solidFill>
                  <a:schemeClr val="bg1"/>
                </a:solidFill>
                <a:latin typeface="+mj-lt"/>
              </a:rPr>
              <a:t>Damir Kalpić</a:t>
            </a:r>
            <a:r>
              <a:rPr lang="bs-Latn-BA" b="1" dirty="0">
                <a:solidFill>
                  <a:schemeClr val="bg1"/>
                </a:solidFill>
                <a:latin typeface="+mj-lt"/>
              </a:rPr>
              <a:t>	</a:t>
            </a:r>
            <a:endParaRPr lang="bs-Latn-BA" b="1" dirty="0" smtClean="0">
              <a:solidFill>
                <a:schemeClr val="bg1"/>
              </a:solidFill>
              <a:latin typeface="+mj-lt"/>
            </a:endParaRPr>
          </a:p>
          <a:p>
            <a:r>
              <a:rPr lang="bs-Latn-BA" b="1" dirty="0" smtClean="0">
                <a:solidFill>
                  <a:schemeClr val="bg1"/>
                </a:solidFill>
                <a:latin typeface="+mj-lt"/>
              </a:rPr>
              <a:t>      University of </a:t>
            </a:r>
            <a:r>
              <a:rPr lang="bs-Latn-BA" b="1" dirty="0">
                <a:solidFill>
                  <a:schemeClr val="bg1"/>
                </a:solidFill>
                <a:latin typeface="+mj-lt"/>
              </a:rPr>
              <a:t>Bihać</a:t>
            </a:r>
            <a:r>
              <a:rPr lang="bs-Latn-BA" b="1" dirty="0">
                <a:solidFill>
                  <a:schemeClr val="bg1"/>
                </a:solidFill>
              </a:rPr>
              <a:t> </a:t>
            </a:r>
            <a:r>
              <a:rPr lang="bs-Latn-BA" b="1" dirty="0" smtClean="0">
                <a:solidFill>
                  <a:schemeClr val="bg1"/>
                </a:solidFill>
                <a:latin typeface="+mj-lt"/>
              </a:rPr>
              <a:t>		</a:t>
            </a:r>
            <a:r>
              <a:rPr lang="bs-Latn-BA" b="1" dirty="0">
                <a:solidFill>
                  <a:schemeClr val="bg1"/>
                </a:solidFill>
                <a:latin typeface="+mj-lt"/>
              </a:rPr>
              <a:t> </a:t>
            </a:r>
            <a:r>
              <a:rPr lang="bs-Latn-BA" b="1" dirty="0" smtClean="0">
                <a:solidFill>
                  <a:schemeClr val="bg1"/>
                </a:solidFill>
                <a:latin typeface="+mj-lt"/>
              </a:rPr>
              <a:t>                     University of </a:t>
            </a:r>
            <a:r>
              <a:rPr lang="bs-Latn-BA" b="1" dirty="0">
                <a:solidFill>
                  <a:schemeClr val="bg1"/>
                </a:solidFill>
                <a:latin typeface="+mj-lt"/>
              </a:rPr>
              <a:t>Zagreb</a:t>
            </a:r>
          </a:p>
          <a:p>
            <a:pPr marL="182563"/>
            <a:r>
              <a:rPr lang="bs-Latn-BA" b="1" dirty="0" smtClean="0">
                <a:solidFill>
                  <a:schemeClr val="bg1"/>
                </a:solidFill>
                <a:latin typeface="+mj-lt"/>
              </a:rPr>
              <a:t>      Pedagogical</a:t>
            </a:r>
            <a:r>
              <a:rPr lang="bs-Latn-BA" sz="1200" b="1" dirty="0" smtClean="0">
                <a:solidFill>
                  <a:schemeClr val="bg1"/>
                </a:solidFill>
              </a:rPr>
              <a:t> </a:t>
            </a:r>
            <a:r>
              <a:rPr lang="bs-Latn-BA" b="1" dirty="0">
                <a:solidFill>
                  <a:schemeClr val="bg1"/>
                </a:solidFill>
                <a:latin typeface="+mj-lt"/>
              </a:rPr>
              <a:t>Faculty</a:t>
            </a:r>
            <a:r>
              <a:rPr lang="bs-Latn-BA" sz="1200" b="1" dirty="0" smtClean="0">
                <a:solidFill>
                  <a:schemeClr val="bg1"/>
                </a:solidFill>
              </a:rPr>
              <a:t>		     </a:t>
            </a:r>
            <a:r>
              <a:rPr lang="en-US" b="1" dirty="0" smtClean="0">
                <a:solidFill>
                  <a:schemeClr val="bg1"/>
                </a:solidFill>
                <a:latin typeface="+mj-lt"/>
              </a:rPr>
              <a:t>Faculty</a:t>
            </a:r>
            <a:r>
              <a:rPr lang="en-US" sz="1300" b="1" dirty="0" smtClean="0">
                <a:solidFill>
                  <a:schemeClr val="bg1"/>
                </a:solidFill>
                <a:latin typeface="+mj-lt"/>
              </a:rPr>
              <a:t> </a:t>
            </a:r>
            <a:r>
              <a:rPr lang="hr-HR" sz="1400" b="1" dirty="0" smtClean="0">
                <a:solidFill>
                  <a:schemeClr val="bg1"/>
                </a:solidFill>
                <a:latin typeface="+mj-lt"/>
              </a:rPr>
              <a:t>of </a:t>
            </a:r>
            <a:r>
              <a:rPr lang="en-US" b="1" dirty="0" smtClean="0">
                <a:solidFill>
                  <a:schemeClr val="bg1"/>
                </a:solidFill>
                <a:latin typeface="+mj-lt"/>
              </a:rPr>
              <a:t>Electrical</a:t>
            </a:r>
            <a:r>
              <a:rPr lang="en-US" sz="1300" b="1" dirty="0" smtClean="0">
                <a:solidFill>
                  <a:schemeClr val="bg1"/>
                </a:solidFill>
                <a:latin typeface="+mj-lt"/>
              </a:rPr>
              <a:t> </a:t>
            </a:r>
            <a:r>
              <a:rPr lang="en-US" b="1" dirty="0" smtClean="0">
                <a:solidFill>
                  <a:schemeClr val="bg1"/>
                </a:solidFill>
                <a:latin typeface="+mj-lt"/>
              </a:rPr>
              <a:t>Engineering</a:t>
            </a:r>
            <a:endParaRPr lang="hr-HR" b="1" dirty="0" smtClean="0">
              <a:solidFill>
                <a:schemeClr val="bg1"/>
              </a:solidFill>
              <a:latin typeface="+mj-lt"/>
            </a:endParaRPr>
          </a:p>
          <a:p>
            <a:pPr marL="182563"/>
            <a:r>
              <a:rPr lang="en-US" sz="1200" b="1" dirty="0" smtClean="0">
                <a:solidFill>
                  <a:schemeClr val="bg1"/>
                </a:solidFill>
              </a:rPr>
              <a:t>Department</a:t>
            </a:r>
            <a:r>
              <a:rPr lang="en-US" sz="1300" b="1" dirty="0" smtClean="0">
                <a:solidFill>
                  <a:schemeClr val="bg1"/>
                </a:solidFill>
              </a:rPr>
              <a:t> of </a:t>
            </a:r>
            <a:r>
              <a:rPr lang="en-US" sz="1200" b="1" dirty="0" smtClean="0">
                <a:solidFill>
                  <a:schemeClr val="bg1"/>
                </a:solidFill>
              </a:rPr>
              <a:t>Mathematics</a:t>
            </a:r>
            <a:r>
              <a:rPr lang="en-US" sz="1300" b="1" dirty="0" smtClean="0">
                <a:solidFill>
                  <a:schemeClr val="bg1"/>
                </a:solidFill>
              </a:rPr>
              <a:t> </a:t>
            </a:r>
            <a:r>
              <a:rPr lang="en-US" sz="1200" b="1" dirty="0">
                <a:solidFill>
                  <a:schemeClr val="bg1"/>
                </a:solidFill>
              </a:rPr>
              <a:t>and</a:t>
            </a:r>
            <a:r>
              <a:rPr lang="en-US" sz="1600" b="1" dirty="0">
                <a:solidFill>
                  <a:schemeClr val="bg1"/>
                </a:solidFill>
              </a:rPr>
              <a:t> </a:t>
            </a:r>
            <a:r>
              <a:rPr lang="en-US" sz="1200" b="1" dirty="0">
                <a:solidFill>
                  <a:schemeClr val="bg1"/>
                </a:solidFill>
              </a:rPr>
              <a:t>Informatics</a:t>
            </a:r>
            <a:r>
              <a:rPr lang="en-US" sz="1400" b="1" dirty="0">
                <a:solidFill>
                  <a:schemeClr val="bg1"/>
                </a:solidFill>
              </a:rPr>
              <a:t> </a:t>
            </a:r>
            <a:r>
              <a:rPr lang="bs-Latn-BA" sz="1300" b="1" dirty="0" smtClean="0">
                <a:solidFill>
                  <a:schemeClr val="bg1"/>
                </a:solidFill>
                <a:latin typeface="+mj-lt"/>
              </a:rPr>
              <a:t>		</a:t>
            </a:r>
            <a:r>
              <a:rPr lang="bs-Latn-BA" sz="1300" b="1" smtClean="0">
                <a:solidFill>
                  <a:schemeClr val="bg1"/>
                </a:solidFill>
                <a:latin typeface="+mj-lt"/>
              </a:rPr>
              <a:t> </a:t>
            </a:r>
            <a:r>
              <a:rPr lang="bs-Latn-BA" sz="1300" b="1" smtClean="0">
                <a:solidFill>
                  <a:schemeClr val="bg1"/>
                </a:solidFill>
                <a:latin typeface="+mj-lt"/>
              </a:rPr>
              <a:t>        </a:t>
            </a:r>
            <a:r>
              <a:rPr lang="en-US" b="1" smtClean="0">
                <a:solidFill>
                  <a:schemeClr val="bg1"/>
                </a:solidFill>
                <a:latin typeface="+mj-lt"/>
              </a:rPr>
              <a:t>and</a:t>
            </a:r>
            <a:r>
              <a:rPr lang="en-US" sz="1300" b="1" smtClean="0">
                <a:solidFill>
                  <a:schemeClr val="bg1"/>
                </a:solidFill>
                <a:latin typeface="+mj-lt"/>
              </a:rPr>
              <a:t> </a:t>
            </a:r>
            <a:r>
              <a:rPr lang="en-US" b="1" dirty="0" smtClean="0">
                <a:solidFill>
                  <a:schemeClr val="bg1"/>
                </a:solidFill>
                <a:latin typeface="+mj-lt"/>
              </a:rPr>
              <a:t>Computing</a:t>
            </a:r>
            <a:endParaRPr lang="hr-HR" b="1" dirty="0">
              <a:solidFill>
                <a:schemeClr val="bg1"/>
              </a:solidFill>
              <a:latin typeface="+mj-lt"/>
            </a:endParaRPr>
          </a:p>
          <a:p>
            <a:pPr marL="182563"/>
            <a:r>
              <a:rPr lang="bs-Latn-BA" b="1" dirty="0" smtClean="0">
                <a:solidFill>
                  <a:schemeClr val="bg1"/>
                </a:solidFill>
              </a:rPr>
              <a:t> </a:t>
            </a:r>
            <a:r>
              <a:rPr lang="bs-Latn-BA" b="1" dirty="0">
                <a:solidFill>
                  <a:schemeClr val="bg1"/>
                </a:solidFill>
                <a:latin typeface="+mj-lt"/>
              </a:rPr>
              <a:t>Bosnia</a:t>
            </a:r>
            <a:r>
              <a:rPr lang="bs-Latn-BA" b="1" dirty="0">
                <a:solidFill>
                  <a:schemeClr val="bg1"/>
                </a:solidFill>
              </a:rPr>
              <a:t> </a:t>
            </a:r>
            <a:r>
              <a:rPr lang="bs-Latn-BA" b="1" dirty="0">
                <a:solidFill>
                  <a:schemeClr val="bg1"/>
                </a:solidFill>
                <a:latin typeface="+mj-lt"/>
              </a:rPr>
              <a:t>and</a:t>
            </a:r>
            <a:r>
              <a:rPr lang="bs-Latn-BA" b="1" dirty="0">
                <a:solidFill>
                  <a:schemeClr val="bg1"/>
                </a:solidFill>
              </a:rPr>
              <a:t> </a:t>
            </a:r>
            <a:r>
              <a:rPr lang="bs-Latn-BA" b="1" dirty="0">
                <a:solidFill>
                  <a:schemeClr val="bg1"/>
                </a:solidFill>
                <a:latin typeface="+mj-lt"/>
              </a:rPr>
              <a:t>Herzegovina</a:t>
            </a:r>
            <a:r>
              <a:rPr lang="bs-Latn-BA" b="1" dirty="0" smtClean="0">
                <a:solidFill>
                  <a:schemeClr val="bg1"/>
                </a:solidFill>
              </a:rPr>
              <a:t>		</a:t>
            </a:r>
            <a:r>
              <a:rPr lang="bs-Latn-BA" b="1" dirty="0" smtClean="0">
                <a:solidFill>
                  <a:schemeClr val="bg1"/>
                </a:solidFill>
              </a:rPr>
              <a:t>             </a:t>
            </a:r>
            <a:r>
              <a:rPr lang="bs-Latn-BA" b="1" dirty="0" smtClean="0">
                <a:solidFill>
                  <a:schemeClr val="bg1"/>
                </a:solidFill>
                <a:latin typeface="+mj-lt"/>
              </a:rPr>
              <a:t>Croatia			</a:t>
            </a:r>
            <a:endParaRPr lang="bs-Latn-BA" b="1" dirty="0">
              <a:solidFill>
                <a:schemeClr val="bg1"/>
              </a:solidFill>
              <a:latin typeface="+mj-lt"/>
            </a:endParaRPr>
          </a:p>
        </p:txBody>
      </p:sp>
      <p:sp>
        <p:nvSpPr>
          <p:cNvPr id="7" name="TextBox 6"/>
          <p:cNvSpPr txBox="1"/>
          <p:nvPr/>
        </p:nvSpPr>
        <p:spPr>
          <a:xfrm>
            <a:off x="2076675" y="6380014"/>
            <a:ext cx="4814015" cy="461665"/>
          </a:xfrm>
          <a:prstGeom prst="rect">
            <a:avLst/>
          </a:prstGeom>
          <a:noFill/>
          <a:ln/>
        </p:spPr>
        <p:txBody>
          <a:bodyPr vert="horz" lIns="91440" tIns="45720" rIns="91440" bIns="45720" rtlCol="0" anchor="ctr"/>
          <a:lstStyle>
            <a:defPPr>
              <a:defRPr lang="en-US"/>
            </a:defPPr>
            <a:lvl1pPr algn="ctr" eaLnBrk="0" hangingPunct="0">
              <a:defRPr sz="1200" b="1">
                <a:solidFill>
                  <a:srgbClr val="0070C0"/>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n-US" sz="1600" dirty="0" smtClean="0">
                <a:latin typeface="+mn-lt"/>
              </a:rPr>
              <a:t>1</a:t>
            </a:r>
            <a:r>
              <a:rPr lang="hr-HR" sz="1600" dirty="0" smtClean="0">
                <a:latin typeface="+mn-lt"/>
              </a:rPr>
              <a:t>5</a:t>
            </a:r>
            <a:r>
              <a:rPr lang="en-US" sz="1600" dirty="0" err="1" smtClean="0">
                <a:latin typeface="+mn-lt"/>
              </a:rPr>
              <a:t>th</a:t>
            </a:r>
            <a:r>
              <a:rPr lang="en-US" sz="1600" dirty="0" smtClean="0">
                <a:latin typeface="+mn-lt"/>
              </a:rPr>
              <a:t> Work</a:t>
            </a:r>
            <a:r>
              <a:rPr lang="hr-HR" sz="1600" dirty="0" smtClean="0">
                <a:latin typeface="+mn-lt"/>
              </a:rPr>
              <a:t>s</a:t>
            </a:r>
            <a:r>
              <a:rPr lang="en-US" sz="1600" dirty="0" smtClean="0">
                <a:latin typeface="+mn-lt"/>
              </a:rPr>
              <a:t>hop  </a:t>
            </a:r>
            <a:r>
              <a:rPr lang="en-US" sz="1600" dirty="0">
                <a:latin typeface="+mn-lt"/>
              </a:rPr>
              <a:t>DAAD</a:t>
            </a:r>
          </a:p>
          <a:p>
            <a:r>
              <a:rPr lang="hr-HR" sz="1600" dirty="0" smtClean="0">
                <a:latin typeface="+mn-lt"/>
              </a:rPr>
              <a:t>Bohinj</a:t>
            </a:r>
            <a:r>
              <a:rPr lang="en-GB" sz="1600" dirty="0" smtClean="0">
                <a:latin typeface="+mn-lt"/>
              </a:rPr>
              <a:t>,  </a:t>
            </a:r>
            <a:r>
              <a:rPr lang="hr-HR" sz="1600" dirty="0" smtClean="0">
                <a:latin typeface="+mn-lt"/>
              </a:rPr>
              <a:t>Slovenia</a:t>
            </a:r>
            <a:r>
              <a:rPr lang="en-GB" sz="1600" dirty="0" smtClean="0">
                <a:latin typeface="+mn-lt"/>
              </a:rPr>
              <a:t>, </a:t>
            </a:r>
            <a:r>
              <a:rPr lang="hr-HR" sz="1600" dirty="0" smtClean="0">
                <a:latin typeface="+mn-lt"/>
              </a:rPr>
              <a:t>August </a:t>
            </a:r>
            <a:r>
              <a:rPr lang="en-GB" sz="1600" dirty="0" smtClean="0">
                <a:latin typeface="+mn-lt"/>
              </a:rPr>
              <a:t>2</a:t>
            </a:r>
            <a:r>
              <a:rPr lang="hr-HR" sz="1600" dirty="0" smtClean="0">
                <a:latin typeface="+mn-lt"/>
              </a:rPr>
              <a:t>4th</a:t>
            </a:r>
            <a:r>
              <a:rPr lang="en-GB" sz="1600" dirty="0" smtClean="0">
                <a:latin typeface="+mn-lt"/>
              </a:rPr>
              <a:t> –</a:t>
            </a:r>
            <a:r>
              <a:rPr lang="hr-HR" sz="1600" dirty="0" smtClean="0">
                <a:latin typeface="+mn-lt"/>
              </a:rPr>
              <a:t> 29th </a:t>
            </a:r>
            <a:r>
              <a:rPr lang="en-GB" sz="1600" dirty="0" smtClean="0">
                <a:latin typeface="+mn-lt"/>
              </a:rPr>
              <a:t>201</a:t>
            </a:r>
            <a:r>
              <a:rPr lang="hr-HR" sz="1600" dirty="0" smtClean="0">
                <a:latin typeface="+mn-lt"/>
              </a:rPr>
              <a:t>5</a:t>
            </a:r>
            <a:endParaRPr lang="en-US" sz="1600" dirty="0">
              <a:latin typeface="+mn-lt"/>
            </a:endParaRPr>
          </a:p>
        </p:txBody>
      </p:sp>
    </p:spTree>
    <p:extLst>
      <p:ext uri="{BB962C8B-B14F-4D97-AF65-F5344CB8AC3E}">
        <p14:creationId xmlns:p14="http://schemas.microsoft.com/office/powerpoint/2010/main" val="2168784045"/>
      </p:ext>
    </p:extLst>
  </p:cSld>
  <p:clrMapOvr>
    <a:masterClrMapping/>
  </p:clrMapOvr>
  <p:transition>
    <p:strips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 name="Text Placeholder 3"/>
          <p:cNvSpPr txBox="1">
            <a:spLocks/>
          </p:cNvSpPr>
          <p:nvPr/>
        </p:nvSpPr>
        <p:spPr>
          <a:xfrm>
            <a:off x="95285" y="-20900"/>
            <a:ext cx="3828643" cy="353555"/>
          </a:xfrm>
          <a:prstGeom prst="rect">
            <a:avLst/>
          </a:prstGeom>
          <a:solidFill>
            <a:srgbClr val="00B0F0"/>
          </a:solidFill>
        </p:spPr>
        <p:txBody>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marL="114300" indent="0">
              <a:buNone/>
              <a:defRPr/>
            </a:pPr>
            <a:r>
              <a:rPr lang="bs-Latn-BA" sz="1800" b="1" dirty="0">
                <a:solidFill>
                  <a:schemeClr val="bg1"/>
                </a:solidFill>
                <a:latin typeface="Byington" pitchFamily="2" charset="0"/>
              </a:rPr>
              <a:t>Students - future professional </a:t>
            </a:r>
            <a:r>
              <a:rPr lang="bs-Latn-BA" sz="1800" b="1" dirty="0" smtClean="0">
                <a:solidFill>
                  <a:schemeClr val="bg1"/>
                </a:solidFill>
                <a:latin typeface="Byington" pitchFamily="2" charset="0"/>
              </a:rPr>
              <a:t>programmers</a:t>
            </a:r>
          </a:p>
          <a:p>
            <a:pPr marL="114300" indent="0">
              <a:buNone/>
              <a:defRPr/>
            </a:pPr>
            <a:endParaRPr lang="hr-HR" sz="1400" dirty="0" smtClean="0">
              <a:solidFill>
                <a:schemeClr val="bg1"/>
              </a:solidFill>
              <a:latin typeface="Calibri" pitchFamily="34" charset="0"/>
              <a:ea typeface="MS PGothic" pitchFamily="34" charset="-128"/>
            </a:endParaRPr>
          </a:p>
          <a:p>
            <a:pPr marL="114300" indent="0">
              <a:buNone/>
              <a:defRPr/>
            </a:pPr>
            <a:endParaRPr lang="hr-HR" sz="1400" dirty="0">
              <a:solidFill>
                <a:srgbClr val="FFFFFF"/>
              </a:solidFill>
              <a:latin typeface="Calibri" pitchFamily="34" charset="0"/>
              <a:ea typeface="MS PGothic" pitchFamily="34" charset="-128"/>
            </a:endParaRPr>
          </a:p>
        </p:txBody>
      </p:sp>
      <p:sp>
        <p:nvSpPr>
          <p:cNvPr id="7" name="Rectangle 6"/>
          <p:cNvSpPr/>
          <p:nvPr/>
        </p:nvSpPr>
        <p:spPr>
          <a:xfrm>
            <a:off x="179512" y="1196752"/>
            <a:ext cx="8777548" cy="4093428"/>
          </a:xfrm>
          <a:prstGeom prst="rect">
            <a:avLst/>
          </a:prstGeom>
        </p:spPr>
        <p:txBody>
          <a:bodyPr wrap="square">
            <a:spAutoFit/>
          </a:bodyPr>
          <a:lstStyle/>
          <a:p>
            <a:r>
              <a:rPr lang="bs-Latn-BA" sz="2000" b="1" dirty="0" smtClean="0">
                <a:latin typeface="+mj-lt"/>
              </a:rPr>
              <a:t>Group II </a:t>
            </a:r>
            <a:endParaRPr lang="hr-HR" sz="2000" b="1" dirty="0">
              <a:latin typeface="+mj-lt"/>
            </a:endParaRPr>
          </a:p>
          <a:p>
            <a:r>
              <a:rPr lang="bs-Latn-BA" sz="2000" b="1" dirty="0">
                <a:latin typeface="+mj-lt"/>
              </a:rPr>
              <a:t> </a:t>
            </a:r>
            <a:endParaRPr lang="hr-HR" sz="2000" dirty="0">
              <a:latin typeface="+mj-lt"/>
            </a:endParaRPr>
          </a:p>
          <a:p>
            <a:r>
              <a:rPr lang="bs-Latn-BA" sz="2000" b="1" dirty="0"/>
              <a:t>Hypothesis </a:t>
            </a:r>
            <a:r>
              <a:rPr lang="bs-Latn-BA" sz="2000" b="1" dirty="0" smtClean="0">
                <a:latin typeface="+mj-lt"/>
              </a:rPr>
              <a:t>3 (H3</a:t>
            </a:r>
            <a:r>
              <a:rPr lang="bs-Latn-BA" sz="2000" b="1" dirty="0">
                <a:latin typeface="+mj-lt"/>
              </a:rPr>
              <a:t>): </a:t>
            </a:r>
            <a:r>
              <a:rPr lang="bs-Latn-BA" sz="2000" dirty="0">
                <a:latin typeface="+mj-lt"/>
              </a:rPr>
              <a:t>Students who attend the lectures/ tutorials/ workshops occasionally are able to pass the exam.</a:t>
            </a:r>
            <a:endParaRPr lang="hr-HR" sz="2000" dirty="0">
              <a:latin typeface="+mj-lt"/>
            </a:endParaRPr>
          </a:p>
          <a:p>
            <a:r>
              <a:rPr lang="bs-Latn-BA" sz="2000" b="1" dirty="0"/>
              <a:t>Hypothesis </a:t>
            </a:r>
            <a:r>
              <a:rPr lang="bs-Latn-BA" sz="2000" b="1" dirty="0" smtClean="0">
                <a:latin typeface="+mj-lt"/>
              </a:rPr>
              <a:t>4 (H4</a:t>
            </a:r>
            <a:r>
              <a:rPr lang="bs-Latn-BA" sz="2000" b="1" dirty="0">
                <a:latin typeface="+mj-lt"/>
              </a:rPr>
              <a:t>): </a:t>
            </a:r>
            <a:r>
              <a:rPr lang="bs-Latn-BA" sz="2000" dirty="0">
                <a:latin typeface="+mj-lt"/>
              </a:rPr>
              <a:t>Students who attend the lectures/ tutorials/ workshops occasionally are not able to pass the </a:t>
            </a:r>
            <a:r>
              <a:rPr lang="bs-Latn-BA" sz="2000" dirty="0" smtClean="0">
                <a:latin typeface="+mj-lt"/>
              </a:rPr>
              <a:t>exam.</a:t>
            </a:r>
          </a:p>
          <a:p>
            <a:r>
              <a:rPr lang="bs-Latn-BA" sz="2000" b="1" dirty="0" smtClean="0">
                <a:latin typeface="+mj-lt"/>
              </a:rPr>
              <a:t>Conclusion</a:t>
            </a:r>
            <a:r>
              <a:rPr lang="bs-Latn-BA" sz="2000" b="1" dirty="0">
                <a:latin typeface="+mj-lt"/>
              </a:rPr>
              <a:t>: </a:t>
            </a:r>
            <a:endParaRPr lang="bs-Latn-BA" sz="2000" b="1" dirty="0" smtClean="0">
              <a:latin typeface="+mj-lt"/>
            </a:endParaRPr>
          </a:p>
          <a:p>
            <a:pPr marL="533400"/>
            <a:r>
              <a:rPr lang="bs-Latn-BA" sz="2000" dirty="0" smtClean="0">
                <a:latin typeface="+mj-lt"/>
              </a:rPr>
              <a:t>There </a:t>
            </a:r>
            <a:r>
              <a:rPr lang="bs-Latn-BA" sz="2000" dirty="0">
                <a:latin typeface="+mj-lt"/>
              </a:rPr>
              <a:t>is a significant statistical difference between the theoretical and empirical values, i. e. the results from the field do not correspond to the expected theoretical results of the survey. </a:t>
            </a:r>
            <a:endParaRPr lang="bs-Latn-BA" sz="2000" dirty="0" smtClean="0">
              <a:latin typeface="+mj-lt"/>
            </a:endParaRPr>
          </a:p>
          <a:p>
            <a:pPr marL="533400"/>
            <a:r>
              <a:rPr lang="bs-Latn-BA" sz="2000" b="1" dirty="0"/>
              <a:t>Hypothesis </a:t>
            </a:r>
            <a:r>
              <a:rPr lang="bs-Latn-BA" sz="2000" b="1" dirty="0" smtClean="0">
                <a:solidFill>
                  <a:srgbClr val="FF0000"/>
                </a:solidFill>
                <a:latin typeface="+mj-lt"/>
              </a:rPr>
              <a:t>4 (H4</a:t>
            </a:r>
            <a:r>
              <a:rPr lang="bs-Latn-BA" sz="2000" b="1" dirty="0">
                <a:solidFill>
                  <a:srgbClr val="FF0000"/>
                </a:solidFill>
                <a:latin typeface="+mj-lt"/>
              </a:rPr>
              <a:t>), which states that students who occasionally attend the lectures/ tutorials/ workshops are not able to pass the exam, is proven</a:t>
            </a:r>
            <a:r>
              <a:rPr lang="bs-Latn-BA" sz="2000" b="1" dirty="0" smtClean="0">
                <a:solidFill>
                  <a:srgbClr val="FF0000"/>
                </a:solidFill>
                <a:latin typeface="+mj-lt"/>
              </a:rPr>
              <a:t>.</a:t>
            </a:r>
            <a:endParaRPr lang="hr-HR" sz="2000" b="1" dirty="0">
              <a:solidFill>
                <a:srgbClr val="FF0000"/>
              </a:solidFill>
              <a:latin typeface="+mj-lt"/>
            </a:endParaRPr>
          </a:p>
        </p:txBody>
      </p:sp>
      <p:sp>
        <p:nvSpPr>
          <p:cNvPr id="6" name="TextBox 5"/>
          <p:cNvSpPr txBox="1"/>
          <p:nvPr/>
        </p:nvSpPr>
        <p:spPr>
          <a:xfrm>
            <a:off x="2076675" y="6380014"/>
            <a:ext cx="4814015" cy="461665"/>
          </a:xfrm>
          <a:prstGeom prst="rect">
            <a:avLst/>
          </a:prstGeom>
          <a:noFill/>
          <a:ln/>
        </p:spPr>
        <p:txBody>
          <a:bodyPr vert="horz" lIns="91440" tIns="45720" rIns="91440" bIns="45720" rtlCol="0" anchor="ctr"/>
          <a:lstStyle>
            <a:defPPr>
              <a:defRPr lang="en-US"/>
            </a:defPPr>
            <a:lvl1pPr algn="ctr" eaLnBrk="0" hangingPunct="0">
              <a:defRPr sz="1200" b="1">
                <a:solidFill>
                  <a:srgbClr val="0070C0"/>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n-US" sz="1600" dirty="0" smtClean="0">
                <a:latin typeface="+mn-lt"/>
              </a:rPr>
              <a:t>1</a:t>
            </a:r>
            <a:r>
              <a:rPr lang="hr-HR" sz="1600" dirty="0" smtClean="0">
                <a:latin typeface="+mn-lt"/>
              </a:rPr>
              <a:t>5</a:t>
            </a:r>
            <a:r>
              <a:rPr lang="en-US" sz="1600" dirty="0" err="1" smtClean="0">
                <a:latin typeface="+mn-lt"/>
              </a:rPr>
              <a:t>th</a:t>
            </a:r>
            <a:r>
              <a:rPr lang="en-US" sz="1600" dirty="0" smtClean="0">
                <a:latin typeface="+mn-lt"/>
              </a:rPr>
              <a:t> Work</a:t>
            </a:r>
            <a:r>
              <a:rPr lang="hr-HR" sz="1600" dirty="0" smtClean="0">
                <a:latin typeface="+mn-lt"/>
              </a:rPr>
              <a:t>s</a:t>
            </a:r>
            <a:r>
              <a:rPr lang="en-US" sz="1600" dirty="0" smtClean="0">
                <a:latin typeface="+mn-lt"/>
              </a:rPr>
              <a:t>hop  </a:t>
            </a:r>
            <a:r>
              <a:rPr lang="en-US" sz="1600" dirty="0">
                <a:latin typeface="+mn-lt"/>
              </a:rPr>
              <a:t>DAAD</a:t>
            </a:r>
          </a:p>
          <a:p>
            <a:r>
              <a:rPr lang="hr-HR" sz="1600" dirty="0" smtClean="0">
                <a:latin typeface="+mn-lt"/>
              </a:rPr>
              <a:t>Bohinj</a:t>
            </a:r>
            <a:r>
              <a:rPr lang="en-GB" sz="1600" dirty="0" smtClean="0">
                <a:latin typeface="+mn-lt"/>
              </a:rPr>
              <a:t>,  </a:t>
            </a:r>
            <a:r>
              <a:rPr lang="hr-HR" sz="1600" dirty="0" smtClean="0">
                <a:latin typeface="+mn-lt"/>
              </a:rPr>
              <a:t>Slovenia</a:t>
            </a:r>
            <a:r>
              <a:rPr lang="en-GB" sz="1600" dirty="0" smtClean="0">
                <a:latin typeface="+mn-lt"/>
              </a:rPr>
              <a:t>, </a:t>
            </a:r>
            <a:r>
              <a:rPr lang="hr-HR" sz="1600" dirty="0" smtClean="0">
                <a:latin typeface="+mn-lt"/>
              </a:rPr>
              <a:t>August </a:t>
            </a:r>
            <a:r>
              <a:rPr lang="en-GB" sz="1600" dirty="0" smtClean="0">
                <a:latin typeface="+mn-lt"/>
              </a:rPr>
              <a:t>2</a:t>
            </a:r>
            <a:r>
              <a:rPr lang="hr-HR" sz="1600" dirty="0" smtClean="0">
                <a:latin typeface="+mn-lt"/>
              </a:rPr>
              <a:t>4th</a:t>
            </a:r>
            <a:r>
              <a:rPr lang="en-GB" sz="1600" dirty="0" smtClean="0">
                <a:latin typeface="+mn-lt"/>
              </a:rPr>
              <a:t> –</a:t>
            </a:r>
            <a:r>
              <a:rPr lang="hr-HR" sz="1600" dirty="0" smtClean="0">
                <a:latin typeface="+mn-lt"/>
              </a:rPr>
              <a:t> 29th </a:t>
            </a:r>
            <a:r>
              <a:rPr lang="en-GB" sz="1600" dirty="0" smtClean="0">
                <a:latin typeface="+mn-lt"/>
              </a:rPr>
              <a:t>201</a:t>
            </a:r>
            <a:r>
              <a:rPr lang="hr-HR" sz="1600" dirty="0" smtClean="0">
                <a:latin typeface="+mn-lt"/>
              </a:rPr>
              <a:t>5</a:t>
            </a:r>
            <a:endParaRPr lang="en-US" sz="1600" dirty="0">
              <a:latin typeface="+mn-lt"/>
            </a:endParaRPr>
          </a:p>
        </p:txBody>
      </p:sp>
    </p:spTree>
    <p:extLst>
      <p:ext uri="{BB962C8B-B14F-4D97-AF65-F5344CB8AC3E}">
        <p14:creationId xmlns:p14="http://schemas.microsoft.com/office/powerpoint/2010/main" val="3562344461"/>
      </p:ext>
    </p:extLst>
  </p:cSld>
  <p:clrMapOvr>
    <a:masterClrMapping/>
  </p:clrMapOvr>
  <p:transition>
    <p:strips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8"/>
          <p:cNvSpPr/>
          <p:nvPr/>
        </p:nvSpPr>
        <p:spPr>
          <a:xfrm>
            <a:off x="751284" y="1254795"/>
            <a:ext cx="7704856" cy="707886"/>
          </a:xfrm>
          <a:prstGeom prst="rect">
            <a:avLst/>
          </a:prstGeom>
        </p:spPr>
        <p:txBody>
          <a:bodyPr wrap="square">
            <a:spAutoFit/>
          </a:bodyPr>
          <a:lstStyle/>
          <a:p>
            <a:pPr algn="just"/>
            <a:r>
              <a:rPr lang="bs-Latn-BA" sz="2000" dirty="0" smtClean="0">
                <a:latin typeface="+mj-lt"/>
              </a:rPr>
              <a:t>All indicates </a:t>
            </a:r>
            <a:r>
              <a:rPr lang="bs-Latn-BA" sz="2000" dirty="0">
                <a:latin typeface="+mj-lt"/>
              </a:rPr>
              <a:t>that programming is a challenging and difficult activity.</a:t>
            </a:r>
            <a:endParaRPr lang="hr-HR" sz="2000" dirty="0">
              <a:latin typeface="+mj-lt"/>
            </a:endParaRPr>
          </a:p>
        </p:txBody>
      </p:sp>
      <p:sp>
        <p:nvSpPr>
          <p:cNvPr id="12" name="Rectangle 11"/>
          <p:cNvSpPr/>
          <p:nvPr/>
        </p:nvSpPr>
        <p:spPr>
          <a:xfrm>
            <a:off x="758676" y="2046883"/>
            <a:ext cx="7704856" cy="1015663"/>
          </a:xfrm>
          <a:prstGeom prst="rect">
            <a:avLst/>
          </a:prstGeom>
        </p:spPr>
        <p:txBody>
          <a:bodyPr wrap="square">
            <a:spAutoFit/>
          </a:bodyPr>
          <a:lstStyle/>
          <a:p>
            <a:pPr algn="just"/>
            <a:r>
              <a:rPr lang="bs-Latn-BA" sz="2000" dirty="0">
                <a:latin typeface="+mj-lt"/>
              </a:rPr>
              <a:t>There are pedagogic tools, languages, and environments developed to make programming easier for beginners and younger students to start learning. </a:t>
            </a:r>
            <a:endParaRPr lang="hr-HR" sz="2000" dirty="0">
              <a:latin typeface="+mj-lt"/>
            </a:endParaRPr>
          </a:p>
        </p:txBody>
      </p:sp>
      <p:sp>
        <p:nvSpPr>
          <p:cNvPr id="13" name="Rectangle 12"/>
          <p:cNvSpPr/>
          <p:nvPr/>
        </p:nvSpPr>
        <p:spPr>
          <a:xfrm>
            <a:off x="774576" y="3316080"/>
            <a:ext cx="7704856" cy="400110"/>
          </a:xfrm>
          <a:prstGeom prst="rect">
            <a:avLst/>
          </a:prstGeom>
        </p:spPr>
        <p:txBody>
          <a:bodyPr wrap="square">
            <a:spAutoFit/>
          </a:bodyPr>
          <a:lstStyle/>
          <a:p>
            <a:pPr algn="just"/>
            <a:r>
              <a:rPr lang="bs-Latn-BA" sz="2000" dirty="0">
                <a:latin typeface="+mj-lt"/>
              </a:rPr>
              <a:t>But, we must find new ways of motivating and inspiring students.</a:t>
            </a:r>
            <a:endParaRPr lang="hr-HR" sz="2000" dirty="0">
              <a:latin typeface="+mj-lt"/>
            </a:endParaRPr>
          </a:p>
        </p:txBody>
      </p:sp>
      <p:sp>
        <p:nvSpPr>
          <p:cNvPr id="10" name="Rectangle 9"/>
          <p:cNvSpPr/>
          <p:nvPr/>
        </p:nvSpPr>
        <p:spPr>
          <a:xfrm>
            <a:off x="774328" y="3919091"/>
            <a:ext cx="7704856" cy="1323439"/>
          </a:xfrm>
          <a:prstGeom prst="rect">
            <a:avLst/>
          </a:prstGeom>
        </p:spPr>
        <p:txBody>
          <a:bodyPr wrap="square">
            <a:spAutoFit/>
          </a:bodyPr>
          <a:lstStyle/>
          <a:p>
            <a:pPr algn="just"/>
            <a:r>
              <a:rPr lang="bs-Latn-BA" sz="2000" dirty="0">
                <a:latin typeface="+mj-lt"/>
              </a:rPr>
              <a:t>The U.S. Federal Agency, the Bureau of Labor, which monitors labour market activities and work conditions, predicts that there will be more than 1.5 million jobs for computer professionals in the U. S. by </a:t>
            </a:r>
            <a:r>
              <a:rPr lang="bs-Latn-BA" sz="2000" dirty="0" smtClean="0">
                <a:latin typeface="+mj-lt"/>
              </a:rPr>
              <a:t>2016</a:t>
            </a:r>
            <a:r>
              <a:rPr lang="bs-Latn-BA" sz="2000" baseline="30000" dirty="0" smtClean="0">
                <a:latin typeface="+mj-lt"/>
              </a:rPr>
              <a:t>**</a:t>
            </a:r>
            <a:r>
              <a:rPr lang="bs-Latn-BA" sz="2000" dirty="0" smtClean="0">
                <a:latin typeface="+mj-lt"/>
              </a:rPr>
              <a:t>. </a:t>
            </a:r>
            <a:endParaRPr lang="hr-HR" sz="2000" dirty="0">
              <a:latin typeface="+mj-lt"/>
            </a:endParaRPr>
          </a:p>
        </p:txBody>
      </p:sp>
      <p:sp>
        <p:nvSpPr>
          <p:cNvPr id="14" name="Rectangle 13"/>
          <p:cNvSpPr/>
          <p:nvPr/>
        </p:nvSpPr>
        <p:spPr>
          <a:xfrm>
            <a:off x="225905" y="5445224"/>
            <a:ext cx="8918095" cy="400110"/>
          </a:xfrm>
          <a:prstGeom prst="rect">
            <a:avLst/>
          </a:prstGeom>
        </p:spPr>
        <p:txBody>
          <a:bodyPr wrap="square">
            <a:spAutoFit/>
          </a:bodyPr>
          <a:lstStyle/>
          <a:p>
            <a:pPr algn="ctr"/>
            <a:r>
              <a:rPr lang="bs-Latn-BA" sz="2000" dirty="0" smtClean="0">
                <a:latin typeface="+mj-lt"/>
              </a:rPr>
              <a:t>All </a:t>
            </a:r>
            <a:r>
              <a:rPr lang="bs-Latn-BA" sz="2000" dirty="0">
                <a:latin typeface="+mj-lt"/>
              </a:rPr>
              <a:t>of them will have to know programming.</a:t>
            </a:r>
            <a:endParaRPr lang="hr-HR" sz="2000" dirty="0">
              <a:latin typeface="+mj-lt"/>
            </a:endParaRPr>
          </a:p>
        </p:txBody>
      </p:sp>
      <p:sp>
        <p:nvSpPr>
          <p:cNvPr id="15" name="Text Placeholder 3"/>
          <p:cNvSpPr txBox="1">
            <a:spLocks/>
          </p:cNvSpPr>
          <p:nvPr/>
        </p:nvSpPr>
        <p:spPr>
          <a:xfrm>
            <a:off x="395535" y="142874"/>
            <a:ext cx="7848873" cy="621830"/>
          </a:xfrm>
          <a:prstGeom prst="rect">
            <a:avLst/>
          </a:prstGeom>
          <a:solidFill>
            <a:srgbClr val="00B0F0"/>
          </a:solidFill>
        </p:spPr>
        <p:style>
          <a:lnRef idx="1">
            <a:schemeClr val="accent2"/>
          </a:lnRef>
          <a:fillRef idx="3">
            <a:schemeClr val="accent2"/>
          </a:fillRef>
          <a:effectRef idx="2">
            <a:schemeClr val="accent2"/>
          </a:effectRef>
          <a:fontRef idx="minor">
            <a:schemeClr val="lt1"/>
          </a:fontRef>
        </p:style>
        <p:txBody>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marL="114300" indent="0" algn="ctr">
              <a:buNone/>
              <a:defRPr/>
            </a:pPr>
            <a:r>
              <a:rPr lang="bs-Latn-BA" sz="3600" b="1" dirty="0">
                <a:solidFill>
                  <a:schemeClr val="bg1"/>
                </a:solidFill>
              </a:rPr>
              <a:t>CONCLUSION :</a:t>
            </a:r>
            <a:endParaRPr lang="en-US" sz="3600" b="1" dirty="0">
              <a:solidFill>
                <a:schemeClr val="bg1"/>
              </a:solidFill>
              <a:ea typeface="MS PGothic" pitchFamily="34" charset="-128"/>
            </a:endParaRPr>
          </a:p>
        </p:txBody>
      </p:sp>
      <p:sp>
        <p:nvSpPr>
          <p:cNvPr id="16" name="Title 1"/>
          <p:cNvSpPr txBox="1">
            <a:spLocks/>
          </p:cNvSpPr>
          <p:nvPr/>
        </p:nvSpPr>
        <p:spPr>
          <a:xfrm>
            <a:off x="3131839" y="6021288"/>
            <a:ext cx="6032195" cy="836712"/>
          </a:xfrm>
          <a:prstGeom prst="rect">
            <a:avLst/>
          </a:prstGeom>
          <a:solidFill>
            <a:schemeClr val="tx2"/>
          </a:solidFill>
          <a:ln>
            <a:solidFill>
              <a:schemeClr val="accent1"/>
            </a:solidFill>
          </a:ln>
          <a:effectLst>
            <a:glow rad="304800">
              <a:schemeClr val="accent1">
                <a:alpha val="27000"/>
              </a:schemeClr>
            </a:glow>
            <a:outerShdw blurRad="50800" dist="50800" dir="5400000" algn="ctr" rotWithShape="0">
              <a:schemeClr val="bg1">
                <a:lumMod val="85000"/>
              </a:schemeClr>
            </a:outerShdw>
            <a:reflection stA="45000" endPos="13000" dist="50800" dir="5400000" sy="-100000" algn="bl" rotWithShape="0"/>
            <a:softEdge rad="101600"/>
          </a:effectLst>
        </p:spPr>
        <p:txBody>
          <a:bodyPr vert="horz" lIns="91440" tIns="45720" rIns="91440" bIns="45720" rtlCol="0" anchor="ctr">
            <a:noAutofit/>
          </a:bodyPr>
          <a:lst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a:lstStyle>
          <a:p>
            <a:pPr algn="l"/>
            <a:r>
              <a:rPr lang="bs-Latn-BA" sz="1600" cap="none" dirty="0" smtClean="0">
                <a:solidFill>
                  <a:schemeClr val="bg1"/>
                </a:solidFill>
                <a:latin typeface="+mn-lt"/>
              </a:rPr>
              <a:t>** "</a:t>
            </a:r>
            <a:r>
              <a:rPr lang="bs-Latn-BA" sz="1600" cap="none" dirty="0">
                <a:solidFill>
                  <a:schemeClr val="bg1"/>
                </a:solidFill>
                <a:latin typeface="+mn-lt"/>
              </a:rPr>
              <a:t>Economic News Release", Bureau of Labor Statistics, World Wide Web, </a:t>
            </a:r>
            <a:r>
              <a:rPr lang="bs-Latn-BA" sz="1600" cap="none" dirty="0" smtClean="0">
                <a:solidFill>
                  <a:schemeClr val="bg1"/>
                </a:solidFill>
                <a:latin typeface="+mn-lt"/>
              </a:rPr>
              <a:t>28.8.2012</a:t>
            </a:r>
            <a:r>
              <a:rPr lang="bs-Latn-BA" sz="1600" cap="none" dirty="0">
                <a:solidFill>
                  <a:schemeClr val="bg1"/>
                </a:solidFill>
                <a:latin typeface="+mn-lt"/>
              </a:rPr>
              <a:t>. </a:t>
            </a:r>
            <a:r>
              <a:rPr lang="bs-Latn-BA" sz="1600" cap="none" dirty="0" smtClean="0">
                <a:solidFill>
                  <a:schemeClr val="bg1"/>
                </a:solidFill>
                <a:latin typeface="+mn-lt"/>
              </a:rPr>
              <a:t>from </a:t>
            </a:r>
            <a:r>
              <a:rPr lang="bs-Latn-BA" sz="1400" i="1" cap="none" dirty="0" smtClean="0">
                <a:solidFill>
                  <a:schemeClr val="bg1"/>
                </a:solidFill>
                <a:latin typeface="+mn-lt"/>
                <a:ea typeface="+mn-ea"/>
                <a:cs typeface="+mn-cs"/>
              </a:rPr>
              <a:t>http</a:t>
            </a:r>
            <a:r>
              <a:rPr lang="bs-Latn-BA" sz="1400" i="1" cap="none" dirty="0">
                <a:solidFill>
                  <a:schemeClr val="bg1"/>
                </a:solidFill>
                <a:latin typeface="+mn-lt"/>
                <a:ea typeface="+mn-ea"/>
                <a:cs typeface="+mn-cs"/>
              </a:rPr>
              <a:t>://</a:t>
            </a:r>
            <a:r>
              <a:rPr lang="bs-Latn-BA" sz="1400" i="1" cap="none" dirty="0" smtClean="0">
                <a:solidFill>
                  <a:schemeClr val="bg1"/>
                </a:solidFill>
                <a:latin typeface="+mn-lt"/>
                <a:ea typeface="+mn-ea"/>
                <a:cs typeface="+mn-cs"/>
              </a:rPr>
              <a:t>stats.bls.gov/news.release/ooh.t01.htm</a:t>
            </a:r>
            <a:endParaRPr lang="hr-HR" sz="1400" i="1" cap="none" dirty="0">
              <a:solidFill>
                <a:schemeClr val="bg1"/>
              </a:solidFill>
              <a:latin typeface="+mn-lt"/>
              <a:ea typeface="+mn-ea"/>
              <a:cs typeface="+mn-cs"/>
            </a:endParaRPr>
          </a:p>
          <a:p>
            <a:pPr lvl="0" algn="l"/>
            <a:endParaRPr lang="en-GB" sz="1800" i="1" cap="none" dirty="0">
              <a:solidFill>
                <a:schemeClr val="bg1"/>
              </a:solidFill>
              <a:latin typeface="+mn-lt"/>
              <a:ea typeface="+mn-ea"/>
              <a:cs typeface="+mn-cs"/>
            </a:endParaRPr>
          </a:p>
        </p:txBody>
      </p:sp>
    </p:spTree>
    <p:extLst>
      <p:ext uri="{BB962C8B-B14F-4D97-AF65-F5344CB8AC3E}">
        <p14:creationId xmlns:p14="http://schemas.microsoft.com/office/powerpoint/2010/main" val="3816227735"/>
      </p:ext>
    </p:extLst>
  </p:cSld>
  <p:clrMapOvr>
    <a:masterClrMapping/>
  </p:clrMapOvr>
  <p:transition>
    <p:strips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529454" y="1988840"/>
            <a:ext cx="7812868" cy="3139321"/>
          </a:xfrm>
          <a:prstGeom prst="rect">
            <a:avLst/>
          </a:prstGeom>
          <a:noFill/>
          <a:ln>
            <a:noFill/>
          </a:ln>
          <a:scene3d>
            <a:camera prst="orthographicFront"/>
            <a:lightRig rig="glow" dir="tl">
              <a:rot lat="0" lon="0" rev="5400000"/>
            </a:lightRig>
          </a:scene3d>
          <a:sp3d>
            <a:bevelT/>
          </a:sp3d>
        </p:spPr>
        <p:style>
          <a:lnRef idx="2">
            <a:schemeClr val="accent3"/>
          </a:lnRef>
          <a:fillRef idx="1">
            <a:schemeClr val="lt1"/>
          </a:fillRef>
          <a:effectRef idx="0">
            <a:schemeClr val="accent3"/>
          </a:effectRef>
          <a:fontRef idx="minor">
            <a:schemeClr val="dk1"/>
          </a:fontRef>
        </p:style>
        <p:txBody>
          <a:bodyPr wrap="square">
            <a:spAutoFit/>
            <a:sp3d contourW="12700">
              <a:bevelT w="25400" h="25400"/>
              <a:contourClr>
                <a:schemeClr val="accent6">
                  <a:shade val="73000"/>
                </a:schemeClr>
              </a:contourClr>
            </a:sp3d>
          </a:bodyPr>
          <a:lstStyle/>
          <a:p>
            <a:pPr algn="ctr">
              <a:defRPr/>
            </a:pPr>
            <a:r>
              <a:rPr lang="sr-Latn-CS" sz="6600" b="1" dirty="0" smtClean="0">
                <a:ln w="11430">
                  <a:solidFill>
                    <a:schemeClr val="tx1"/>
                  </a:solidFill>
                </a:ln>
                <a:solidFill>
                  <a:srgbClr val="0070C0"/>
                </a:solidFill>
                <a:effectLst>
                  <a:glow rad="63500">
                    <a:schemeClr val="accent2">
                      <a:satMod val="175000"/>
                      <a:alpha val="40000"/>
                    </a:schemeClr>
                  </a:glow>
                  <a:outerShdw blurRad="80000" dist="40000" dir="5040000" algn="tl">
                    <a:srgbClr val="000000">
                      <a:alpha val="30000"/>
                    </a:srgbClr>
                  </a:outerShdw>
                </a:effectLst>
                <a:latin typeface="Andy" pitchFamily="66" charset="0"/>
              </a:rPr>
              <a:t>Thank</a:t>
            </a:r>
            <a:r>
              <a:rPr lang="sr-Latn-CS" sz="6600" b="1" dirty="0" smtClean="0">
                <a:ln w="11430">
                  <a:solidFill>
                    <a:srgbClr val="FFC000"/>
                  </a:solidFill>
                </a:ln>
                <a:solidFill>
                  <a:srgbClr val="0070C0"/>
                </a:solidFill>
                <a:effectLst>
                  <a:glow rad="63500">
                    <a:schemeClr val="accent2">
                      <a:satMod val="175000"/>
                      <a:alpha val="40000"/>
                    </a:schemeClr>
                  </a:glow>
                  <a:outerShdw blurRad="80000" dist="40000" dir="5040000" algn="tl">
                    <a:srgbClr val="000000">
                      <a:alpha val="30000"/>
                    </a:srgbClr>
                  </a:outerShdw>
                </a:effectLst>
                <a:latin typeface="Andy" pitchFamily="66" charset="0"/>
              </a:rPr>
              <a:t> </a:t>
            </a:r>
            <a:r>
              <a:rPr lang="sr-Latn-CS" sz="6600" b="1" dirty="0" smtClean="0">
                <a:ln w="11430">
                  <a:solidFill>
                    <a:schemeClr val="tx1"/>
                  </a:solidFill>
                </a:ln>
                <a:solidFill>
                  <a:srgbClr val="0070C0"/>
                </a:solidFill>
                <a:effectLst>
                  <a:glow rad="63500">
                    <a:schemeClr val="accent2">
                      <a:satMod val="175000"/>
                      <a:alpha val="40000"/>
                    </a:schemeClr>
                  </a:glow>
                  <a:outerShdw blurRad="80000" dist="40000" dir="5040000" algn="tl">
                    <a:srgbClr val="000000">
                      <a:alpha val="30000"/>
                    </a:srgbClr>
                  </a:outerShdw>
                </a:effectLst>
                <a:latin typeface="Andy" pitchFamily="66" charset="0"/>
              </a:rPr>
              <a:t>you </a:t>
            </a:r>
          </a:p>
          <a:p>
            <a:pPr algn="ctr">
              <a:defRPr/>
            </a:pPr>
            <a:r>
              <a:rPr lang="en-GB" sz="6600" b="1" dirty="0" smtClean="0">
                <a:ln w="11430">
                  <a:solidFill>
                    <a:schemeClr val="tx1"/>
                  </a:solidFill>
                </a:ln>
                <a:solidFill>
                  <a:srgbClr val="0070C0"/>
                </a:solidFill>
                <a:effectLst>
                  <a:glow rad="63500">
                    <a:schemeClr val="accent2">
                      <a:satMod val="175000"/>
                      <a:alpha val="40000"/>
                    </a:schemeClr>
                  </a:glow>
                  <a:outerShdw blurRad="80000" dist="40000" dir="5040000" algn="tl">
                    <a:srgbClr val="000000">
                      <a:alpha val="30000"/>
                    </a:srgbClr>
                  </a:outerShdw>
                </a:effectLst>
                <a:latin typeface="Andy" pitchFamily="66" charset="0"/>
              </a:rPr>
              <a:t>for </a:t>
            </a:r>
            <a:r>
              <a:rPr lang="en-GB" sz="6600" b="1" dirty="0">
                <a:ln w="11430">
                  <a:solidFill>
                    <a:schemeClr val="tx1"/>
                  </a:solidFill>
                </a:ln>
                <a:solidFill>
                  <a:srgbClr val="0070C0"/>
                </a:solidFill>
                <a:effectLst>
                  <a:glow rad="63500">
                    <a:schemeClr val="accent2">
                      <a:satMod val="175000"/>
                      <a:alpha val="40000"/>
                    </a:schemeClr>
                  </a:glow>
                  <a:outerShdw blurRad="80000" dist="40000" dir="5040000" algn="tl">
                    <a:srgbClr val="000000">
                      <a:alpha val="30000"/>
                    </a:srgbClr>
                  </a:outerShdw>
                </a:effectLst>
                <a:latin typeface="Andy" pitchFamily="66" charset="0"/>
              </a:rPr>
              <a:t>your </a:t>
            </a:r>
            <a:r>
              <a:rPr lang="bs-Latn-BA" sz="6600" b="1" dirty="0">
                <a:ln w="11430">
                  <a:solidFill>
                    <a:schemeClr val="tx1"/>
                  </a:solidFill>
                </a:ln>
                <a:solidFill>
                  <a:srgbClr val="0070C0"/>
                </a:solidFill>
                <a:effectLst>
                  <a:glow rad="63500">
                    <a:schemeClr val="accent2">
                      <a:satMod val="175000"/>
                      <a:alpha val="40000"/>
                    </a:schemeClr>
                  </a:glow>
                  <a:outerShdw blurRad="80000" dist="40000" dir="5040000" algn="tl">
                    <a:srgbClr val="000000">
                      <a:alpha val="30000"/>
                    </a:srgbClr>
                  </a:outerShdw>
                </a:effectLst>
                <a:latin typeface="Andy" pitchFamily="66" charset="0"/>
              </a:rPr>
              <a:t>a</a:t>
            </a:r>
            <a:r>
              <a:rPr lang="en-GB" sz="6600" b="1" dirty="0" err="1" smtClean="0">
                <a:ln w="11430">
                  <a:solidFill>
                    <a:schemeClr val="tx1"/>
                  </a:solidFill>
                </a:ln>
                <a:solidFill>
                  <a:srgbClr val="0070C0"/>
                </a:solidFill>
                <a:effectLst>
                  <a:glow rad="63500">
                    <a:schemeClr val="accent2">
                      <a:satMod val="175000"/>
                      <a:alpha val="40000"/>
                    </a:schemeClr>
                  </a:glow>
                  <a:outerShdw blurRad="80000" dist="40000" dir="5040000" algn="tl">
                    <a:srgbClr val="000000">
                      <a:alpha val="30000"/>
                    </a:srgbClr>
                  </a:outerShdw>
                </a:effectLst>
                <a:latin typeface="Andy" pitchFamily="66" charset="0"/>
              </a:rPr>
              <a:t>ttention</a:t>
            </a:r>
            <a:r>
              <a:rPr lang="en-GB" sz="6600" b="1" dirty="0" smtClean="0">
                <a:ln w="11430">
                  <a:solidFill>
                    <a:schemeClr val="tx1"/>
                  </a:solidFill>
                </a:ln>
                <a:solidFill>
                  <a:srgbClr val="0070C0"/>
                </a:solidFill>
                <a:effectLst>
                  <a:glow rad="63500">
                    <a:schemeClr val="accent2">
                      <a:satMod val="175000"/>
                      <a:alpha val="40000"/>
                    </a:schemeClr>
                  </a:glow>
                  <a:outerShdw blurRad="80000" dist="40000" dir="5040000" algn="tl">
                    <a:srgbClr val="000000">
                      <a:alpha val="30000"/>
                    </a:srgbClr>
                  </a:outerShdw>
                </a:effectLst>
                <a:latin typeface="Andy" pitchFamily="66" charset="0"/>
              </a:rPr>
              <a:t>!</a:t>
            </a:r>
            <a:endParaRPr lang="hr-HR" sz="6600" b="1" dirty="0" smtClean="0">
              <a:ln w="11430">
                <a:solidFill>
                  <a:schemeClr val="tx1"/>
                </a:solidFill>
              </a:ln>
              <a:solidFill>
                <a:srgbClr val="0070C0"/>
              </a:solidFill>
              <a:effectLst>
                <a:glow rad="63500">
                  <a:schemeClr val="accent2">
                    <a:satMod val="175000"/>
                    <a:alpha val="40000"/>
                  </a:schemeClr>
                </a:glow>
                <a:outerShdw blurRad="80000" dist="40000" dir="5040000" algn="tl">
                  <a:srgbClr val="000000">
                    <a:alpha val="30000"/>
                  </a:srgbClr>
                </a:outerShdw>
              </a:effectLst>
              <a:latin typeface="Andy" pitchFamily="66" charset="0"/>
            </a:endParaRPr>
          </a:p>
          <a:p>
            <a:pPr algn="ctr">
              <a:defRPr/>
            </a:pPr>
            <a:endParaRPr lang="en-US" sz="6600" b="1" dirty="0">
              <a:ln w="11430">
                <a:solidFill>
                  <a:schemeClr val="tx1"/>
                </a:solidFill>
              </a:ln>
              <a:solidFill>
                <a:srgbClr val="0070C0"/>
              </a:solidFill>
              <a:effectLst>
                <a:glow rad="63500">
                  <a:schemeClr val="accent2">
                    <a:satMod val="175000"/>
                    <a:alpha val="40000"/>
                  </a:schemeClr>
                </a:glow>
                <a:outerShdw blurRad="80000" dist="40000" dir="5040000" algn="tl">
                  <a:srgbClr val="000000">
                    <a:alpha val="30000"/>
                  </a:srgbClr>
                </a:outerShdw>
              </a:effectLst>
              <a:latin typeface="Andy" pitchFamily="66" charset="0"/>
            </a:endParaRPr>
          </a:p>
        </p:txBody>
      </p:sp>
      <p:sp>
        <p:nvSpPr>
          <p:cNvPr id="6" name="TextBox 5"/>
          <p:cNvSpPr txBox="1"/>
          <p:nvPr/>
        </p:nvSpPr>
        <p:spPr>
          <a:xfrm>
            <a:off x="2076675" y="6380014"/>
            <a:ext cx="4814015" cy="461665"/>
          </a:xfrm>
          <a:prstGeom prst="rect">
            <a:avLst/>
          </a:prstGeom>
          <a:noFill/>
          <a:ln/>
        </p:spPr>
        <p:txBody>
          <a:bodyPr vert="horz" lIns="91440" tIns="45720" rIns="91440" bIns="45720" rtlCol="0" anchor="ctr"/>
          <a:lstStyle>
            <a:defPPr>
              <a:defRPr lang="en-US"/>
            </a:defPPr>
            <a:lvl1pPr algn="ctr" eaLnBrk="0" hangingPunct="0">
              <a:defRPr sz="1200" b="1">
                <a:solidFill>
                  <a:srgbClr val="0070C0"/>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n-US" sz="1600" dirty="0" smtClean="0">
                <a:latin typeface="+mn-lt"/>
              </a:rPr>
              <a:t>1</a:t>
            </a:r>
            <a:r>
              <a:rPr lang="hr-HR" sz="1600" dirty="0" smtClean="0">
                <a:latin typeface="+mn-lt"/>
              </a:rPr>
              <a:t>5</a:t>
            </a:r>
            <a:r>
              <a:rPr lang="en-US" sz="1600" dirty="0" err="1" smtClean="0">
                <a:latin typeface="+mn-lt"/>
              </a:rPr>
              <a:t>th</a:t>
            </a:r>
            <a:r>
              <a:rPr lang="en-US" sz="1600" dirty="0" smtClean="0">
                <a:latin typeface="+mn-lt"/>
              </a:rPr>
              <a:t> Work</a:t>
            </a:r>
            <a:r>
              <a:rPr lang="hr-HR" sz="1600" dirty="0" smtClean="0">
                <a:latin typeface="+mn-lt"/>
              </a:rPr>
              <a:t>s</a:t>
            </a:r>
            <a:r>
              <a:rPr lang="en-US" sz="1600" dirty="0" smtClean="0">
                <a:latin typeface="+mn-lt"/>
              </a:rPr>
              <a:t>hop  </a:t>
            </a:r>
            <a:r>
              <a:rPr lang="en-US" sz="1600" dirty="0">
                <a:latin typeface="+mn-lt"/>
              </a:rPr>
              <a:t>DAAD</a:t>
            </a:r>
          </a:p>
          <a:p>
            <a:r>
              <a:rPr lang="hr-HR" sz="1600" dirty="0" smtClean="0">
                <a:latin typeface="+mn-lt"/>
              </a:rPr>
              <a:t>Bohinj</a:t>
            </a:r>
            <a:r>
              <a:rPr lang="en-GB" sz="1600" dirty="0" smtClean="0">
                <a:latin typeface="+mn-lt"/>
              </a:rPr>
              <a:t>,  </a:t>
            </a:r>
            <a:r>
              <a:rPr lang="hr-HR" sz="1600" dirty="0" smtClean="0">
                <a:latin typeface="+mn-lt"/>
              </a:rPr>
              <a:t>Slovenia</a:t>
            </a:r>
            <a:r>
              <a:rPr lang="en-GB" sz="1600" dirty="0" smtClean="0">
                <a:latin typeface="+mn-lt"/>
              </a:rPr>
              <a:t>, </a:t>
            </a:r>
            <a:r>
              <a:rPr lang="hr-HR" sz="1600" dirty="0" smtClean="0">
                <a:latin typeface="+mn-lt"/>
              </a:rPr>
              <a:t>August </a:t>
            </a:r>
            <a:r>
              <a:rPr lang="en-GB" sz="1600" dirty="0" smtClean="0">
                <a:latin typeface="+mn-lt"/>
              </a:rPr>
              <a:t>2</a:t>
            </a:r>
            <a:r>
              <a:rPr lang="hr-HR" sz="1600" dirty="0" smtClean="0">
                <a:latin typeface="+mn-lt"/>
              </a:rPr>
              <a:t>4th</a:t>
            </a:r>
            <a:r>
              <a:rPr lang="en-GB" sz="1600" dirty="0" smtClean="0">
                <a:latin typeface="+mn-lt"/>
              </a:rPr>
              <a:t> –</a:t>
            </a:r>
            <a:r>
              <a:rPr lang="hr-HR" sz="1600" dirty="0" smtClean="0">
                <a:latin typeface="+mn-lt"/>
              </a:rPr>
              <a:t> 29th </a:t>
            </a:r>
            <a:r>
              <a:rPr lang="en-GB" sz="1600" dirty="0" smtClean="0">
                <a:latin typeface="+mn-lt"/>
              </a:rPr>
              <a:t>201</a:t>
            </a:r>
            <a:r>
              <a:rPr lang="hr-HR" sz="1600" dirty="0" smtClean="0">
                <a:latin typeface="+mn-lt"/>
              </a:rPr>
              <a:t>5</a:t>
            </a:r>
            <a:endParaRPr lang="en-US" sz="1600" dirty="0">
              <a:latin typeface="+mn-lt"/>
            </a:endParaRPr>
          </a:p>
        </p:txBody>
      </p:sp>
    </p:spTree>
  </p:cSld>
  <p:clrMapOvr>
    <a:masterClrMapping/>
  </p:clrMapOvr>
  <p:transition>
    <p:strips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Text Placeholder 3"/>
          <p:cNvSpPr txBox="1">
            <a:spLocks/>
          </p:cNvSpPr>
          <p:nvPr/>
        </p:nvSpPr>
        <p:spPr>
          <a:xfrm>
            <a:off x="395536" y="142874"/>
            <a:ext cx="2585293" cy="261790"/>
          </a:xfrm>
          <a:prstGeom prst="rect">
            <a:avLst/>
          </a:prstGeom>
          <a:solidFill>
            <a:srgbClr val="00B0F0"/>
          </a:solidFill>
        </p:spPr>
        <p:txBody>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marL="114300" indent="0">
              <a:buNone/>
              <a:defRPr/>
            </a:pPr>
            <a:r>
              <a:rPr lang="hr-HR" sz="1400" dirty="0" smtClean="0">
                <a:solidFill>
                  <a:srgbClr val="FFFFFF"/>
                </a:solidFill>
                <a:latin typeface="Calibri" charset="0"/>
                <a:ea typeface="MS PGothic" pitchFamily="34" charset="-128"/>
              </a:rPr>
              <a:t>Introduction</a:t>
            </a:r>
            <a:endParaRPr lang="hr-HR" sz="1400" dirty="0">
              <a:solidFill>
                <a:srgbClr val="FFFFFF"/>
              </a:solidFill>
              <a:latin typeface="Calibri" charset="0"/>
              <a:ea typeface="MS PGothic" pitchFamily="34" charset="-128"/>
            </a:endParaRPr>
          </a:p>
        </p:txBody>
      </p:sp>
      <p:sp>
        <p:nvSpPr>
          <p:cNvPr id="12" name="Title 1"/>
          <p:cNvSpPr txBox="1">
            <a:spLocks/>
          </p:cNvSpPr>
          <p:nvPr/>
        </p:nvSpPr>
        <p:spPr>
          <a:xfrm>
            <a:off x="179512" y="428625"/>
            <a:ext cx="7707188" cy="42283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a:lstStyle>
          <a:p>
            <a:pPr algn="l">
              <a:defRPr/>
            </a:pPr>
            <a:r>
              <a:rPr lang="hr-HR" sz="1600" b="1" dirty="0" smtClean="0">
                <a:solidFill>
                  <a:schemeClr val="tx1"/>
                </a:solidFill>
                <a:effectLst>
                  <a:outerShdw blurRad="38100" dist="38100" dir="2700000" algn="tl">
                    <a:srgbClr val="000000">
                      <a:alpha val="43137"/>
                    </a:srgbClr>
                  </a:outerShdw>
                </a:effectLst>
                <a:latin typeface="Book Antiqua" panose="02040602050305030304" pitchFamily="18" charset="0"/>
                <a:ea typeface="MS PGothic" pitchFamily="34" charset="-128"/>
              </a:rPr>
              <a:t>Problems with STUDIES OF Programming</a:t>
            </a:r>
            <a:endParaRPr lang="hr-HR" sz="1600" b="1" dirty="0">
              <a:solidFill>
                <a:schemeClr val="tx1"/>
              </a:solidFill>
              <a:effectLst>
                <a:outerShdw blurRad="38100" dist="38100" dir="2700000" algn="tl">
                  <a:srgbClr val="000000">
                    <a:alpha val="43137"/>
                  </a:srgbClr>
                </a:outerShdw>
              </a:effectLst>
              <a:latin typeface="Book Antiqua" panose="02040602050305030304" pitchFamily="18" charset="0"/>
              <a:ea typeface="MS PGothic" pitchFamily="34" charset="-128"/>
            </a:endParaRPr>
          </a:p>
        </p:txBody>
      </p:sp>
      <p:sp>
        <p:nvSpPr>
          <p:cNvPr id="15" name="Title 1"/>
          <p:cNvSpPr txBox="1">
            <a:spLocks/>
          </p:cNvSpPr>
          <p:nvPr/>
        </p:nvSpPr>
        <p:spPr>
          <a:xfrm>
            <a:off x="571500" y="943224"/>
            <a:ext cx="8397552" cy="1621680"/>
          </a:xfrm>
          <a:prstGeom prst="rect">
            <a:avLst/>
          </a:prstGeom>
          <a:solidFill>
            <a:schemeClr val="bg1"/>
          </a:solidFill>
          <a:ln>
            <a:solidFill>
              <a:schemeClr val="accent1"/>
            </a:solidFill>
          </a:ln>
          <a:effectLst>
            <a:glow rad="304800">
              <a:schemeClr val="accent1">
                <a:alpha val="27000"/>
              </a:schemeClr>
            </a:glow>
            <a:outerShdw blurRad="50800" dist="50800" dir="5400000" algn="ctr" rotWithShape="0">
              <a:schemeClr val="bg1">
                <a:lumMod val="85000"/>
              </a:schemeClr>
            </a:outerShdw>
            <a:reflection stA="45000" endPos="13000" dist="50800" dir="5400000" sy="-100000" algn="bl" rotWithShape="0"/>
            <a:softEdge rad="101600"/>
          </a:effectLst>
        </p:spPr>
        <p:txBody>
          <a:bodyPr vert="horz" lIns="91440" tIns="45720" rIns="91440" bIns="45720" rtlCol="0" anchor="ctr">
            <a:noAutofit/>
          </a:bodyPr>
          <a:lst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a:lstStyle>
          <a:p>
            <a:pPr marL="342900" indent="-342900" algn="l">
              <a:buFont typeface="Wingdings" pitchFamily="2" charset="2"/>
              <a:buChar char="q"/>
            </a:pPr>
            <a:r>
              <a:rPr lang="bs-Latn-BA" sz="1600" b="1" cap="none" dirty="0" smtClean="0">
                <a:solidFill>
                  <a:schemeClr val="tx1"/>
                </a:solidFill>
                <a:latin typeface="+mn-lt"/>
                <a:ea typeface="+mn-ea"/>
                <a:cs typeface="+mn-cs"/>
              </a:rPr>
              <a:t>Students </a:t>
            </a:r>
            <a:r>
              <a:rPr lang="bs-Latn-BA" sz="1600" b="1" cap="none" dirty="0">
                <a:solidFill>
                  <a:schemeClr val="tx1"/>
                </a:solidFill>
                <a:latin typeface="+mn-lt"/>
                <a:ea typeface="+mn-ea"/>
                <a:cs typeface="+mn-cs"/>
              </a:rPr>
              <a:t>struggle to learn </a:t>
            </a:r>
            <a:r>
              <a:rPr lang="bs-Latn-BA" sz="1600" b="1" cap="none" dirty="0" smtClean="0">
                <a:solidFill>
                  <a:schemeClr val="tx1"/>
                </a:solidFill>
                <a:latin typeface="+mn-lt"/>
                <a:ea typeface="+mn-ea"/>
                <a:cs typeface="+mn-cs"/>
              </a:rPr>
              <a:t>programming.</a:t>
            </a:r>
          </a:p>
          <a:p>
            <a:pPr marL="342900" indent="-342900" algn="l">
              <a:buFont typeface="Wingdings" pitchFamily="2" charset="2"/>
              <a:buChar char="q"/>
            </a:pPr>
            <a:r>
              <a:rPr lang="bs-Latn-BA" sz="1600" b="1" cap="none" dirty="0" smtClean="0">
                <a:solidFill>
                  <a:schemeClr val="tx1"/>
                </a:solidFill>
                <a:latin typeface="+mn-lt"/>
                <a:ea typeface="+mn-ea"/>
                <a:cs typeface="+mn-cs"/>
              </a:rPr>
              <a:t>Dramatic </a:t>
            </a:r>
            <a:r>
              <a:rPr lang="bs-Latn-BA" sz="1600" b="1" cap="none" dirty="0">
                <a:solidFill>
                  <a:schemeClr val="tx1"/>
                </a:solidFill>
                <a:latin typeface="+mn-lt"/>
                <a:ea typeface="+mn-ea"/>
                <a:cs typeface="+mn-cs"/>
              </a:rPr>
              <a:t>drop in the number of students enrolling in IT and Computer Science </a:t>
            </a:r>
            <a:r>
              <a:rPr lang="bs-Latn-BA" sz="1600" b="1" cap="none" dirty="0" smtClean="0">
                <a:solidFill>
                  <a:schemeClr val="tx1"/>
                </a:solidFill>
                <a:latin typeface="+mn-lt"/>
                <a:ea typeface="+mn-ea"/>
                <a:cs typeface="+mn-cs"/>
              </a:rPr>
              <a:t>courses.</a:t>
            </a:r>
          </a:p>
          <a:p>
            <a:pPr marL="342900" indent="-342900" algn="l">
              <a:buFont typeface="Wingdings" pitchFamily="2" charset="2"/>
              <a:buChar char="q"/>
            </a:pPr>
            <a:r>
              <a:rPr lang="bs-Latn-BA" sz="1600" b="1" cap="none" dirty="0">
                <a:solidFill>
                  <a:schemeClr val="tx1"/>
                </a:solidFill>
                <a:latin typeface="+mn-lt"/>
                <a:ea typeface="+mn-ea"/>
                <a:cs typeface="+mn-cs"/>
              </a:rPr>
              <a:t>T</a:t>
            </a:r>
            <a:r>
              <a:rPr lang="bs-Latn-BA" sz="1600" b="1" cap="none" dirty="0" smtClean="0">
                <a:solidFill>
                  <a:schemeClr val="tx1"/>
                </a:solidFill>
                <a:latin typeface="+mn-lt"/>
                <a:ea typeface="+mn-ea"/>
                <a:cs typeface="+mn-cs"/>
              </a:rPr>
              <a:t>he </a:t>
            </a:r>
            <a:r>
              <a:rPr lang="bs-Latn-BA" sz="1600" b="1" cap="none" dirty="0">
                <a:solidFill>
                  <a:schemeClr val="tx1"/>
                </a:solidFill>
                <a:latin typeface="+mn-lt"/>
                <a:ea typeface="+mn-ea"/>
                <a:cs typeface="+mn-cs"/>
              </a:rPr>
              <a:t>attrition  from  these   courses   continues   to  be   </a:t>
            </a:r>
            <a:r>
              <a:rPr lang="bs-Latn-BA" sz="1600" b="1" cap="none" dirty="0" smtClean="0">
                <a:solidFill>
                  <a:schemeClr val="tx1"/>
                </a:solidFill>
                <a:latin typeface="+mn-lt"/>
                <a:ea typeface="+mn-ea"/>
                <a:cs typeface="+mn-cs"/>
              </a:rPr>
              <a:t>significant.</a:t>
            </a:r>
            <a:endParaRPr lang="bs-Latn-BA" sz="1600" b="1" cap="none" dirty="0">
              <a:solidFill>
                <a:schemeClr val="tx1"/>
              </a:solidFill>
              <a:latin typeface="+mn-lt"/>
              <a:ea typeface="+mn-ea"/>
              <a:cs typeface="+mn-cs"/>
            </a:endParaRPr>
          </a:p>
          <a:p>
            <a:pPr marL="342900" indent="-342900" algn="l">
              <a:buFont typeface="Wingdings" pitchFamily="2" charset="2"/>
              <a:buChar char="q"/>
            </a:pPr>
            <a:r>
              <a:rPr lang="bs-Latn-BA" sz="1600" b="1" cap="none" dirty="0">
                <a:solidFill>
                  <a:schemeClr val="tx1"/>
                </a:solidFill>
                <a:latin typeface="+mn-lt"/>
                <a:ea typeface="+mn-ea"/>
                <a:cs typeface="+mn-cs"/>
              </a:rPr>
              <a:t>Introductory programming subjects traditionally have high failure rates</a:t>
            </a:r>
            <a:r>
              <a:rPr lang="bs-Latn-BA" sz="1600" b="1" cap="none" dirty="0" smtClean="0">
                <a:solidFill>
                  <a:schemeClr val="tx1"/>
                </a:solidFill>
                <a:latin typeface="+mn-lt"/>
                <a:ea typeface="+mn-ea"/>
                <a:cs typeface="+mn-cs"/>
              </a:rPr>
              <a:t>.</a:t>
            </a:r>
            <a:endParaRPr lang="hr-HR" sz="1600" b="1" cap="none" dirty="0">
              <a:solidFill>
                <a:schemeClr val="tx1"/>
              </a:solidFill>
              <a:latin typeface="+mn-lt"/>
              <a:ea typeface="+mn-ea"/>
              <a:cs typeface="+mn-cs"/>
            </a:endParaRPr>
          </a:p>
        </p:txBody>
      </p:sp>
      <p:sp>
        <p:nvSpPr>
          <p:cNvPr id="18" name="Title 1"/>
          <p:cNvSpPr txBox="1">
            <a:spLocks/>
          </p:cNvSpPr>
          <p:nvPr/>
        </p:nvSpPr>
        <p:spPr>
          <a:xfrm>
            <a:off x="179512" y="2780928"/>
            <a:ext cx="8964488" cy="533400"/>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a:lstStyle>
          <a:p>
            <a:pPr algn="l">
              <a:defRPr/>
            </a:pPr>
            <a:r>
              <a:rPr lang="bs-Latn-BA" sz="1600" b="1" dirty="0" smtClean="0">
                <a:solidFill>
                  <a:schemeClr val="tx1"/>
                </a:solidFill>
                <a:effectLst>
                  <a:outerShdw blurRad="38100" dist="38100" dir="2700000" algn="tl">
                    <a:srgbClr val="000000">
                      <a:alpha val="43137"/>
                    </a:srgbClr>
                  </a:outerShdw>
                </a:effectLst>
              </a:rPr>
              <a:t>a 2007  U.s survey </a:t>
            </a:r>
            <a:r>
              <a:rPr lang="bs-Latn-BA" sz="1600" b="1" dirty="0">
                <a:solidFill>
                  <a:schemeClr val="tx1"/>
                </a:solidFill>
                <a:effectLst>
                  <a:outerShdw blurRad="38100" dist="38100" dir="2700000" algn="tl">
                    <a:srgbClr val="000000">
                      <a:alpha val="43137"/>
                    </a:srgbClr>
                  </a:outerShdw>
                </a:effectLst>
              </a:rPr>
              <a:t>of failure rates for introductory programming courses </a:t>
            </a:r>
            <a:endParaRPr lang="hr-HR" sz="1600" b="1" dirty="0">
              <a:solidFill>
                <a:schemeClr val="tx1"/>
              </a:solidFill>
              <a:effectLst>
                <a:outerShdw blurRad="38100" dist="38100" dir="2700000" algn="tl">
                  <a:srgbClr val="000000">
                    <a:alpha val="43137"/>
                  </a:srgbClr>
                </a:outerShdw>
              </a:effectLst>
              <a:latin typeface="Calibri" charset="0"/>
              <a:ea typeface="MS PGothic" pitchFamily="34" charset="-128"/>
            </a:endParaRPr>
          </a:p>
        </p:txBody>
      </p:sp>
      <p:sp>
        <p:nvSpPr>
          <p:cNvPr id="19" name="Title 1"/>
          <p:cNvSpPr txBox="1">
            <a:spLocks/>
          </p:cNvSpPr>
          <p:nvPr/>
        </p:nvSpPr>
        <p:spPr>
          <a:xfrm>
            <a:off x="3401319" y="5351088"/>
            <a:ext cx="5688632" cy="1002012"/>
          </a:xfrm>
          <a:prstGeom prst="rect">
            <a:avLst/>
          </a:prstGeom>
          <a:solidFill>
            <a:schemeClr val="tx2"/>
          </a:solidFill>
          <a:ln>
            <a:solidFill>
              <a:schemeClr val="accent1"/>
            </a:solidFill>
          </a:ln>
          <a:effectLst>
            <a:glow rad="304800">
              <a:schemeClr val="accent1">
                <a:alpha val="27000"/>
              </a:schemeClr>
            </a:glow>
            <a:outerShdw blurRad="50800" dist="50800" dir="5400000" algn="ctr" rotWithShape="0">
              <a:schemeClr val="bg1">
                <a:lumMod val="85000"/>
              </a:schemeClr>
            </a:outerShdw>
            <a:reflection stA="45000" endPos="13000" dist="50800" dir="5400000" sy="-100000" algn="bl" rotWithShape="0"/>
            <a:softEdge rad="101600"/>
          </a:effectLst>
        </p:spPr>
        <p:txBody>
          <a:bodyPr vert="horz" lIns="91440" tIns="45720" rIns="91440" bIns="45720" rtlCol="0" anchor="ctr">
            <a:noAutofit/>
          </a:bodyPr>
          <a:lst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a:lstStyle>
          <a:p>
            <a:pPr lvl="0" algn="l"/>
            <a:r>
              <a:rPr lang="hr-HR" sz="1200" cap="none" dirty="0" smtClean="0">
                <a:solidFill>
                  <a:schemeClr val="bg1"/>
                </a:solidFill>
                <a:latin typeface="+mn-lt"/>
              </a:rPr>
              <a:t>* </a:t>
            </a:r>
            <a:r>
              <a:rPr lang="hr-HR" sz="1200" cap="none" dirty="0" smtClean="0">
                <a:solidFill>
                  <a:schemeClr val="bg1"/>
                </a:solidFill>
              </a:rPr>
              <a:t>J.</a:t>
            </a:r>
            <a:r>
              <a:rPr lang="en-US" sz="1200" cap="none" dirty="0" err="1" smtClean="0">
                <a:solidFill>
                  <a:schemeClr val="bg1"/>
                </a:solidFill>
              </a:rPr>
              <a:t>Bennedsen</a:t>
            </a:r>
            <a:r>
              <a:rPr lang="en-US" sz="1200" cap="none" dirty="0" smtClean="0">
                <a:solidFill>
                  <a:schemeClr val="bg1"/>
                </a:solidFill>
              </a:rPr>
              <a:t> </a:t>
            </a:r>
            <a:r>
              <a:rPr lang="hr-HR" sz="1200" cap="none" dirty="0" smtClean="0">
                <a:solidFill>
                  <a:schemeClr val="bg1"/>
                </a:solidFill>
              </a:rPr>
              <a:t>e</a:t>
            </a:r>
            <a:r>
              <a:rPr lang="en-US" sz="1200" cap="none" dirty="0" smtClean="0">
                <a:solidFill>
                  <a:schemeClr val="bg1"/>
                </a:solidFill>
              </a:rPr>
              <a:t>t </a:t>
            </a:r>
            <a:r>
              <a:rPr lang="hr-HR" sz="1200" cap="none" dirty="0">
                <a:solidFill>
                  <a:schemeClr val="bg1"/>
                </a:solidFill>
              </a:rPr>
              <a:t>a</a:t>
            </a:r>
            <a:r>
              <a:rPr lang="en-US" sz="1200" cap="none" dirty="0" smtClean="0">
                <a:solidFill>
                  <a:schemeClr val="bg1"/>
                </a:solidFill>
              </a:rPr>
              <a:t>l.</a:t>
            </a:r>
            <a:r>
              <a:rPr lang="hr-HR" sz="1200" cap="none" dirty="0" smtClean="0">
                <a:solidFill>
                  <a:schemeClr val="bg1"/>
                </a:solidFill>
              </a:rPr>
              <a:t>:</a:t>
            </a:r>
            <a:r>
              <a:rPr lang="en-US" sz="1200" cap="none" dirty="0" smtClean="0">
                <a:solidFill>
                  <a:schemeClr val="bg1"/>
                </a:solidFill>
              </a:rPr>
              <a:t> "Failure Rates </a:t>
            </a:r>
            <a:r>
              <a:rPr lang="hr-HR" sz="1200" cap="none" dirty="0" smtClean="0">
                <a:solidFill>
                  <a:schemeClr val="bg1"/>
                </a:solidFill>
              </a:rPr>
              <a:t>i</a:t>
            </a:r>
            <a:r>
              <a:rPr lang="en-US" sz="1200" cap="none" dirty="0" smtClean="0">
                <a:solidFill>
                  <a:schemeClr val="bg1"/>
                </a:solidFill>
              </a:rPr>
              <a:t>n Introductory</a:t>
            </a:r>
            <a:r>
              <a:rPr lang="hr-HR" sz="1200" cap="none" dirty="0" smtClean="0">
                <a:solidFill>
                  <a:schemeClr val="bg1"/>
                </a:solidFill>
              </a:rPr>
              <a:t> </a:t>
            </a:r>
            <a:r>
              <a:rPr lang="nl-NL" sz="1200" cap="none" dirty="0" smtClean="0">
                <a:solidFill>
                  <a:schemeClr val="bg1"/>
                </a:solidFill>
              </a:rPr>
              <a:t>Programming", SIGCSE Bull, </a:t>
            </a:r>
            <a:r>
              <a:rPr lang="hr-HR" sz="1200" cap="none" dirty="0" smtClean="0">
                <a:solidFill>
                  <a:schemeClr val="bg1"/>
                </a:solidFill>
              </a:rPr>
              <a:t> </a:t>
            </a:r>
            <a:r>
              <a:rPr lang="nl-NL" sz="1200" cap="none" dirty="0" smtClean="0">
                <a:solidFill>
                  <a:schemeClr val="bg1"/>
                </a:solidFill>
              </a:rPr>
              <a:t>Vol. 39, </a:t>
            </a:r>
            <a:r>
              <a:rPr lang="hr-HR" sz="1200" cap="none" dirty="0" smtClean="0">
                <a:solidFill>
                  <a:schemeClr val="bg1"/>
                </a:solidFill>
              </a:rPr>
              <a:t>No.</a:t>
            </a:r>
            <a:r>
              <a:rPr lang="nl-NL" sz="1200" cap="none" dirty="0" smtClean="0">
                <a:solidFill>
                  <a:schemeClr val="bg1"/>
                </a:solidFill>
              </a:rPr>
              <a:t>2, 2007.</a:t>
            </a:r>
            <a:endParaRPr lang="hr-HR" sz="1200" dirty="0">
              <a:solidFill>
                <a:schemeClr val="bg1"/>
              </a:solidFill>
            </a:endParaRPr>
          </a:p>
          <a:p>
            <a:pPr lvl="0" algn="l"/>
            <a:r>
              <a:rPr lang="bs-Latn-BA" sz="1000" i="1" cap="none" dirty="0" smtClean="0">
                <a:solidFill>
                  <a:schemeClr val="bg1"/>
                </a:solidFill>
                <a:latin typeface="+mn-lt"/>
                <a:ea typeface="+mn-ea"/>
                <a:cs typeface="+mn-cs"/>
              </a:rPr>
              <a:t>(http://cs.au.dk/~mec/publications/journal/25--bulletin2007.pdf</a:t>
            </a:r>
            <a:r>
              <a:rPr lang="bs-Latn-BA" sz="1200" i="1" cap="none" dirty="0" smtClean="0">
                <a:solidFill>
                  <a:schemeClr val="bg1"/>
                </a:solidFill>
                <a:latin typeface="+mn-lt"/>
                <a:ea typeface="+mn-ea"/>
                <a:cs typeface="+mn-cs"/>
              </a:rPr>
              <a:t>) </a:t>
            </a:r>
            <a:endParaRPr lang="en-GB" sz="1200" i="1" cap="none" dirty="0">
              <a:solidFill>
                <a:schemeClr val="bg1"/>
              </a:solidFill>
              <a:latin typeface="+mn-lt"/>
              <a:ea typeface="+mn-ea"/>
              <a:cs typeface="+mn-cs"/>
            </a:endParaRPr>
          </a:p>
        </p:txBody>
      </p:sp>
      <p:sp>
        <p:nvSpPr>
          <p:cNvPr id="20" name="Title 1"/>
          <p:cNvSpPr txBox="1">
            <a:spLocks/>
          </p:cNvSpPr>
          <p:nvPr/>
        </p:nvSpPr>
        <p:spPr>
          <a:xfrm>
            <a:off x="574601" y="3461048"/>
            <a:ext cx="8397552" cy="1890040"/>
          </a:xfrm>
          <a:prstGeom prst="rect">
            <a:avLst/>
          </a:prstGeom>
          <a:solidFill>
            <a:schemeClr val="bg1"/>
          </a:solidFill>
          <a:ln>
            <a:solidFill>
              <a:schemeClr val="accent1"/>
            </a:solidFill>
          </a:ln>
          <a:effectLst>
            <a:glow rad="304800">
              <a:schemeClr val="accent1">
                <a:alpha val="27000"/>
              </a:schemeClr>
            </a:glow>
            <a:outerShdw blurRad="50800" dist="50800" dir="5400000" algn="ctr" rotWithShape="0">
              <a:schemeClr val="bg1">
                <a:lumMod val="85000"/>
              </a:schemeClr>
            </a:outerShdw>
            <a:reflection stA="45000" endPos="13000" dist="50800" dir="5400000" sy="-100000" algn="bl" rotWithShape="0"/>
            <a:softEdge rad="101600"/>
          </a:effectLst>
        </p:spPr>
        <p:txBody>
          <a:bodyPr vert="horz" lIns="91440" tIns="0" rIns="91440" bIns="45720" rtlCol="0" anchor="ctr">
            <a:noAutofit/>
          </a:bodyPr>
          <a:lst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a:lstStyle>
          <a:p>
            <a:pPr marL="342900" indent="-342900" algn="l">
              <a:buFont typeface="Wingdings" pitchFamily="2" charset="2"/>
              <a:buChar char="q"/>
            </a:pPr>
            <a:r>
              <a:rPr lang="bs-Latn-BA" sz="1800" b="1" cap="none" dirty="0">
                <a:solidFill>
                  <a:schemeClr val="tx1"/>
                </a:solidFill>
              </a:rPr>
              <a:t>T</a:t>
            </a:r>
            <a:r>
              <a:rPr lang="bs-Latn-BA" sz="1800" b="1" cap="none" dirty="0" smtClean="0">
                <a:solidFill>
                  <a:schemeClr val="tx1"/>
                </a:solidFill>
              </a:rPr>
              <a:t>he </a:t>
            </a:r>
            <a:r>
              <a:rPr lang="bs-Latn-BA" sz="1800" b="1" cap="none" dirty="0">
                <a:solidFill>
                  <a:schemeClr val="tx1"/>
                </a:solidFill>
                <a:latin typeface="+mn-lt"/>
                <a:ea typeface="+mn-ea"/>
                <a:cs typeface="+mn-cs"/>
              </a:rPr>
              <a:t>average failure rate in the introductory programming </a:t>
            </a:r>
            <a:r>
              <a:rPr lang="bs-Latn-BA" sz="1800" b="1" cap="none" dirty="0" smtClean="0">
                <a:solidFill>
                  <a:schemeClr val="tx1"/>
                </a:solidFill>
                <a:latin typeface="+mn-lt"/>
                <a:ea typeface="+mn-ea"/>
                <a:cs typeface="+mn-cs"/>
              </a:rPr>
              <a:t>course </a:t>
            </a:r>
            <a:r>
              <a:rPr lang="bs-Latn-BA" sz="1200" cap="none" dirty="0">
                <a:solidFill>
                  <a:schemeClr val="tx1"/>
                </a:solidFill>
              </a:rPr>
              <a:t>[Bennedsen et al. 2007</a:t>
            </a:r>
            <a:r>
              <a:rPr lang="bs-Latn-BA" sz="1200" cap="none" dirty="0" smtClean="0">
                <a:solidFill>
                  <a:schemeClr val="tx1"/>
                </a:solidFill>
              </a:rPr>
              <a:t>]</a:t>
            </a:r>
            <a:r>
              <a:rPr lang="bs-Latn-BA" sz="1600" b="1" cap="none" dirty="0">
                <a:solidFill>
                  <a:schemeClr val="tx1"/>
                </a:solidFill>
              </a:rPr>
              <a:t> </a:t>
            </a:r>
            <a:r>
              <a:rPr lang="bs-Latn-BA" sz="2400" b="1" cap="none" dirty="0" smtClean="0">
                <a:solidFill>
                  <a:schemeClr val="tx1"/>
                </a:solidFill>
              </a:rPr>
              <a:t>*</a:t>
            </a:r>
            <a:r>
              <a:rPr lang="bs-Latn-BA" sz="1800" b="1" cap="none" dirty="0" smtClean="0">
                <a:solidFill>
                  <a:schemeClr val="tx1"/>
                </a:solidFill>
                <a:latin typeface="+mn-lt"/>
                <a:ea typeface="+mn-ea"/>
                <a:cs typeface="+mn-cs"/>
              </a:rPr>
              <a:t> :</a:t>
            </a:r>
          </a:p>
          <a:p>
            <a:pPr marL="901700" indent="-342900" algn="l">
              <a:buFont typeface="Wingdings" panose="05000000000000000000" pitchFamily="2" charset="2"/>
              <a:buChar char="v"/>
            </a:pPr>
            <a:r>
              <a:rPr lang="bs-Latn-BA" sz="1800" b="1" cap="none" dirty="0" smtClean="0">
                <a:solidFill>
                  <a:schemeClr val="tx1"/>
                </a:solidFill>
              </a:rPr>
              <a:t>at </a:t>
            </a:r>
            <a:r>
              <a:rPr lang="bs-Latn-BA" sz="1800" b="1" cap="none" dirty="0">
                <a:solidFill>
                  <a:schemeClr val="tx1"/>
                </a:solidFill>
              </a:rPr>
              <a:t>universities</a:t>
            </a:r>
            <a:r>
              <a:rPr lang="bs-Latn-BA" sz="1800" dirty="0"/>
              <a:t> </a:t>
            </a:r>
            <a:r>
              <a:rPr lang="bs-Latn-BA" sz="1800" b="1" cap="none" dirty="0">
                <a:solidFill>
                  <a:schemeClr val="tx1"/>
                </a:solidFill>
              </a:rPr>
              <a:t>in the U.S. </a:t>
            </a:r>
            <a:r>
              <a:rPr lang="bs-Latn-BA" sz="1800" b="1" cap="none" dirty="0" smtClean="0">
                <a:solidFill>
                  <a:schemeClr val="tx1"/>
                </a:solidFill>
              </a:rPr>
              <a:t>          </a:t>
            </a:r>
            <a:r>
              <a:rPr lang="bs-Latn-BA" sz="1800" b="1" cap="none" dirty="0" smtClean="0">
                <a:solidFill>
                  <a:schemeClr val="tx1"/>
                </a:solidFill>
                <a:sym typeface="Wingdings" panose="05000000000000000000" pitchFamily="2" charset="2"/>
              </a:rPr>
              <a:t> </a:t>
            </a:r>
            <a:r>
              <a:rPr lang="bs-Latn-BA" sz="1800" b="1" cap="none" dirty="0" smtClean="0">
                <a:solidFill>
                  <a:schemeClr val="tx1"/>
                </a:solidFill>
                <a:latin typeface="+mn-lt"/>
                <a:ea typeface="+mn-ea"/>
                <a:cs typeface="+mn-cs"/>
              </a:rPr>
              <a:t>33</a:t>
            </a:r>
            <a:r>
              <a:rPr lang="bs-Latn-BA" sz="1800" b="1" cap="none" dirty="0">
                <a:solidFill>
                  <a:schemeClr val="tx1"/>
                </a:solidFill>
                <a:latin typeface="+mn-lt"/>
                <a:ea typeface="+mn-ea"/>
                <a:cs typeface="+mn-cs"/>
              </a:rPr>
              <a:t>% </a:t>
            </a:r>
            <a:r>
              <a:rPr lang="bs-Latn-BA" sz="1800" b="1" cap="none" dirty="0" smtClean="0">
                <a:solidFill>
                  <a:schemeClr val="tx1"/>
                </a:solidFill>
                <a:latin typeface="+mn-lt"/>
                <a:ea typeface="+mn-ea"/>
                <a:cs typeface="+mn-cs"/>
              </a:rPr>
              <a:t>.</a:t>
            </a:r>
          </a:p>
          <a:p>
            <a:pPr marL="901700" indent="-342900" algn="l">
              <a:buFont typeface="Wingdings" panose="05000000000000000000" pitchFamily="2" charset="2"/>
              <a:buChar char="v"/>
            </a:pPr>
            <a:r>
              <a:rPr lang="bs-Latn-BA" sz="1800" b="1" cap="none" dirty="0">
                <a:solidFill>
                  <a:schemeClr val="tx1"/>
                </a:solidFill>
              </a:rPr>
              <a:t>a</a:t>
            </a:r>
            <a:r>
              <a:rPr lang="bs-Latn-BA" sz="1800" b="1" cap="none" dirty="0" smtClean="0">
                <a:solidFill>
                  <a:schemeClr val="tx1"/>
                </a:solidFill>
              </a:rPr>
              <a:t>t universities </a:t>
            </a:r>
            <a:r>
              <a:rPr lang="bs-Latn-BA" sz="1800" b="1" cap="none" dirty="0">
                <a:solidFill>
                  <a:schemeClr val="tx1"/>
                </a:solidFill>
              </a:rPr>
              <a:t>outside the </a:t>
            </a:r>
            <a:r>
              <a:rPr lang="bs-Latn-BA" sz="1800" b="1" cap="none" dirty="0" smtClean="0">
                <a:solidFill>
                  <a:schemeClr val="tx1"/>
                </a:solidFill>
              </a:rPr>
              <a:t>U.S. </a:t>
            </a:r>
            <a:r>
              <a:rPr lang="bs-Latn-BA" sz="1800" b="1" cap="none" dirty="0">
                <a:solidFill>
                  <a:schemeClr val="tx1"/>
                </a:solidFill>
                <a:sym typeface="Wingdings" panose="05000000000000000000" pitchFamily="2" charset="2"/>
              </a:rPr>
              <a:t> </a:t>
            </a:r>
            <a:r>
              <a:rPr lang="bs-Latn-BA" sz="1800" b="1" cap="none" dirty="0" smtClean="0">
                <a:solidFill>
                  <a:schemeClr val="tx1"/>
                </a:solidFill>
              </a:rPr>
              <a:t>41</a:t>
            </a:r>
            <a:r>
              <a:rPr lang="bs-Latn-BA" sz="1800" b="1" cap="none" dirty="0">
                <a:solidFill>
                  <a:schemeClr val="tx1"/>
                </a:solidFill>
              </a:rPr>
              <a:t>%.</a:t>
            </a:r>
          </a:p>
          <a:p>
            <a:pPr marL="908050" indent="-342900" algn="l">
              <a:buFont typeface="Wingdings" panose="05000000000000000000" pitchFamily="2" charset="2"/>
              <a:buChar char="v"/>
            </a:pPr>
            <a:r>
              <a:rPr lang="bs-Latn-BA" sz="1800" b="1" cap="none" dirty="0" smtClean="0">
                <a:solidFill>
                  <a:schemeClr val="tx1"/>
                </a:solidFill>
              </a:rPr>
              <a:t>quite </a:t>
            </a:r>
            <a:r>
              <a:rPr lang="bs-Latn-BA" sz="1800" b="1" cap="none" dirty="0">
                <a:solidFill>
                  <a:schemeClr val="tx1"/>
                </a:solidFill>
              </a:rPr>
              <a:t>a few major European universities reported failure rates of more than 50</a:t>
            </a:r>
            <a:r>
              <a:rPr lang="bs-Latn-BA" sz="1800" b="1" cap="none" dirty="0" smtClean="0">
                <a:solidFill>
                  <a:schemeClr val="tx1"/>
                </a:solidFill>
              </a:rPr>
              <a:t>%.</a:t>
            </a:r>
            <a:endParaRPr lang="bs-Latn-BA" sz="1800" b="1" cap="none" dirty="0">
              <a:solidFill>
                <a:schemeClr val="tx1"/>
              </a:solidFill>
            </a:endParaRPr>
          </a:p>
        </p:txBody>
      </p:sp>
      <p:sp>
        <p:nvSpPr>
          <p:cNvPr id="23" name="Title 1"/>
          <p:cNvSpPr txBox="1">
            <a:spLocks/>
          </p:cNvSpPr>
          <p:nvPr/>
        </p:nvSpPr>
        <p:spPr>
          <a:xfrm>
            <a:off x="0" y="6353100"/>
            <a:ext cx="9144000" cy="548680"/>
          </a:xfrm>
          <a:prstGeom prst="rect">
            <a:avLst/>
          </a:prstGeom>
          <a:solidFill>
            <a:schemeClr val="bg1">
              <a:lumMod val="95000"/>
            </a:schemeClr>
          </a:solidFill>
          <a:ln>
            <a:solidFill>
              <a:schemeClr val="accent1"/>
            </a:solidFill>
          </a:ln>
          <a:effectLst>
            <a:glow rad="304800">
              <a:schemeClr val="accent1">
                <a:alpha val="27000"/>
              </a:schemeClr>
            </a:glow>
            <a:outerShdw blurRad="50800" dist="50800" dir="5400000" algn="ctr" rotWithShape="0">
              <a:schemeClr val="bg1">
                <a:lumMod val="85000"/>
              </a:schemeClr>
            </a:outerShdw>
            <a:reflection stA="45000" endPos="13000" dist="50800" dir="5400000" sy="-100000" algn="bl" rotWithShape="0"/>
            <a:softEdge rad="101600"/>
          </a:effectLst>
        </p:spPr>
        <p:txBody>
          <a:bodyPr vert="horz" lIns="91440" tIns="45720" rIns="91440" bIns="45720" rtlCol="0" anchor="ctr">
            <a:noAutofit/>
          </a:bodyPr>
          <a:lst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a:lstStyle>
          <a:p>
            <a:r>
              <a:rPr lang="bs-Latn-BA" sz="1800" b="1" dirty="0" smtClean="0">
                <a:solidFill>
                  <a:srgbClr val="FF0000"/>
                </a:solidFill>
                <a:latin typeface="Calibri" charset="0"/>
                <a:ea typeface="MS PGothic" pitchFamily="34" charset="-128"/>
              </a:rPr>
              <a:t>it </a:t>
            </a:r>
            <a:r>
              <a:rPr lang="bs-Latn-BA" sz="1800" b="1" dirty="0">
                <a:solidFill>
                  <a:srgbClr val="FF0000"/>
                </a:solidFill>
                <a:latin typeface="Calibri" charset="0"/>
                <a:ea typeface="MS PGothic" pitchFamily="34" charset="-128"/>
              </a:rPr>
              <a:t>can be a road block for many students to continue their university </a:t>
            </a:r>
            <a:r>
              <a:rPr lang="bs-Latn-BA" sz="1800" b="1" dirty="0" smtClean="0">
                <a:solidFill>
                  <a:srgbClr val="FF0000"/>
                </a:solidFill>
                <a:latin typeface="Calibri" charset="0"/>
                <a:ea typeface="MS PGothic" pitchFamily="34" charset="-128"/>
              </a:rPr>
              <a:t>studies!!!</a:t>
            </a:r>
            <a:endParaRPr lang="en-GB" sz="1800" b="1" dirty="0">
              <a:solidFill>
                <a:srgbClr val="FF0000"/>
              </a:solidFill>
              <a:latin typeface="Calibri" charset="0"/>
              <a:ea typeface="MS PGothic" pitchFamily="34" charset="-128"/>
            </a:endParaRPr>
          </a:p>
        </p:txBody>
      </p:sp>
    </p:spTree>
    <p:extLst>
      <p:ext uri="{BB962C8B-B14F-4D97-AF65-F5344CB8AC3E}">
        <p14:creationId xmlns:p14="http://schemas.microsoft.com/office/powerpoint/2010/main" val="222009186"/>
      </p:ext>
    </p:extLst>
  </p:cSld>
  <p:clrMapOvr>
    <a:masterClrMapping/>
  </p:clrMapOvr>
  <p:transition>
    <p:strips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Title 1"/>
          <p:cNvSpPr txBox="1">
            <a:spLocks/>
          </p:cNvSpPr>
          <p:nvPr/>
        </p:nvSpPr>
        <p:spPr>
          <a:xfrm>
            <a:off x="251520" y="404664"/>
            <a:ext cx="8640960" cy="93610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a:lstStyle>
          <a:p>
            <a:pPr algn="l">
              <a:lnSpc>
                <a:spcPct val="170000"/>
              </a:lnSpc>
            </a:pPr>
            <a:r>
              <a:rPr lang="bs-Latn-BA" sz="2000" b="1" dirty="0" smtClean="0">
                <a:solidFill>
                  <a:srgbClr val="FF0000"/>
                </a:solidFill>
                <a:latin typeface="Bradley Hand ITC" panose="03070402050302030203" pitchFamily="66" charset="0"/>
                <a:ea typeface="MS PGothic" pitchFamily="34" charset="-128"/>
              </a:rPr>
              <a:t>Is</a:t>
            </a:r>
            <a:r>
              <a:rPr lang="bs-Latn-BA" sz="2000" b="1" dirty="0" smtClean="0">
                <a:solidFill>
                  <a:srgbClr val="FF0000"/>
                </a:solidFill>
                <a:latin typeface="Bradley Hand ITC" panose="03070402050302030203" pitchFamily="66" charset="0"/>
              </a:rPr>
              <a:t> </a:t>
            </a:r>
            <a:r>
              <a:rPr lang="bs-Latn-BA" sz="2000" b="1" dirty="0">
                <a:solidFill>
                  <a:srgbClr val="FF0000"/>
                </a:solidFill>
                <a:latin typeface="Bradley Hand ITC" panose="03070402050302030203" pitchFamily="66" charset="0"/>
                <a:ea typeface="MS PGothic" pitchFamily="34" charset="-128"/>
              </a:rPr>
              <a:t>it really difficult to learn programming </a:t>
            </a:r>
            <a:r>
              <a:rPr lang="bs-Latn-BA" sz="2000" b="1" dirty="0" smtClean="0">
                <a:solidFill>
                  <a:srgbClr val="FF0000"/>
                </a:solidFill>
                <a:latin typeface="Bradley Hand ITC" panose="03070402050302030203" pitchFamily="66" charset="0"/>
                <a:ea typeface="MS PGothic" pitchFamily="34" charset="-128"/>
              </a:rPr>
              <a:t>?</a:t>
            </a:r>
          </a:p>
          <a:p>
            <a:pPr algn="l">
              <a:lnSpc>
                <a:spcPct val="170000"/>
              </a:lnSpc>
            </a:pPr>
            <a:r>
              <a:rPr lang="bs-Latn-BA" sz="1900" b="1" dirty="0" smtClean="0">
                <a:solidFill>
                  <a:srgbClr val="FF0000"/>
                </a:solidFill>
                <a:latin typeface="Calibri" charset="0"/>
                <a:ea typeface="MS PGothic" pitchFamily="34" charset="-128"/>
              </a:rPr>
              <a:t>what </a:t>
            </a:r>
            <a:r>
              <a:rPr lang="bs-Latn-BA" sz="1900" b="1" dirty="0">
                <a:solidFill>
                  <a:srgbClr val="FF0000"/>
                </a:solidFill>
                <a:latin typeface="Calibri" charset="0"/>
                <a:ea typeface="MS PGothic" pitchFamily="34" charset="-128"/>
              </a:rPr>
              <a:t>students, as future professional programmers, </a:t>
            </a:r>
            <a:r>
              <a:rPr lang="bs-Latn-BA" sz="1900" b="1" dirty="0" smtClean="0">
                <a:solidFill>
                  <a:srgbClr val="FF0000"/>
                </a:solidFill>
                <a:latin typeface="Calibri" charset="0"/>
                <a:ea typeface="MS PGothic" pitchFamily="34" charset="-128"/>
              </a:rPr>
              <a:t>think about  it?</a:t>
            </a:r>
            <a:endParaRPr lang="hr-HR" sz="1900" b="1" dirty="0">
              <a:solidFill>
                <a:srgbClr val="FF0000"/>
              </a:solidFill>
              <a:latin typeface="Calibri" charset="0"/>
              <a:ea typeface="MS PGothic" pitchFamily="34" charset="-128"/>
            </a:endParaRPr>
          </a:p>
          <a:p>
            <a:pPr algn="l">
              <a:lnSpc>
                <a:spcPct val="170000"/>
              </a:lnSpc>
            </a:pPr>
            <a:endParaRPr lang="bs-Latn-BA" sz="1400" b="1" dirty="0">
              <a:solidFill>
                <a:srgbClr val="FF0000"/>
              </a:solidFill>
              <a:latin typeface="Calibri" charset="0"/>
              <a:ea typeface="MS PGothic" pitchFamily="34" charset="-128"/>
            </a:endParaRPr>
          </a:p>
        </p:txBody>
      </p:sp>
      <p:sp>
        <p:nvSpPr>
          <p:cNvPr id="15" name="Title 1"/>
          <p:cNvSpPr txBox="1">
            <a:spLocks/>
          </p:cNvSpPr>
          <p:nvPr/>
        </p:nvSpPr>
        <p:spPr>
          <a:xfrm>
            <a:off x="251520" y="1265499"/>
            <a:ext cx="8640960" cy="2065520"/>
          </a:xfrm>
          <a:prstGeom prst="rect">
            <a:avLst/>
          </a:prstGeom>
          <a:solidFill>
            <a:schemeClr val="bg1"/>
          </a:solidFill>
          <a:ln>
            <a:noFill/>
          </a:ln>
          <a:effectLst/>
        </p:spPr>
        <p:txBody>
          <a:bodyPr vert="horz" lIns="91440" tIns="45720" rIns="91440" bIns="45720" rtlCol="0" anchor="ctr">
            <a:noAutofit/>
          </a:bodyPr>
          <a:lst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a:lstStyle>
          <a:p>
            <a:pPr algn="l" fontAlgn="t"/>
            <a:r>
              <a:rPr lang="bs-Latn-BA" sz="2000" b="1" cap="none" dirty="0" smtClean="0">
                <a:solidFill>
                  <a:schemeClr val="tx1"/>
                </a:solidFill>
                <a:latin typeface="+mn-lt"/>
                <a:ea typeface="+mn-ea"/>
                <a:cs typeface="+mn-cs"/>
              </a:rPr>
              <a:t>The </a:t>
            </a:r>
            <a:r>
              <a:rPr lang="bs-Latn-BA" sz="2000" b="1" cap="none" dirty="0">
                <a:solidFill>
                  <a:schemeClr val="tx1"/>
                </a:solidFill>
                <a:latin typeface="+mn-lt"/>
                <a:ea typeface="+mn-ea"/>
                <a:cs typeface="+mn-cs"/>
              </a:rPr>
              <a:t>participants in our study </a:t>
            </a:r>
            <a:r>
              <a:rPr lang="bs-Latn-BA" sz="1800" cap="none" dirty="0" smtClean="0">
                <a:solidFill>
                  <a:schemeClr val="tx1"/>
                </a:solidFill>
                <a:latin typeface="+mn-lt"/>
                <a:ea typeface="+mn-ea"/>
                <a:cs typeface="+mn-cs"/>
              </a:rPr>
              <a:t>(2013 </a:t>
            </a:r>
            <a:r>
              <a:rPr lang="bs-Latn-BA" sz="1800" cap="none" dirty="0">
                <a:solidFill>
                  <a:schemeClr val="tx1"/>
                </a:solidFill>
                <a:latin typeface="+mn-lt"/>
                <a:ea typeface="+mn-ea"/>
                <a:cs typeface="+mn-cs"/>
              </a:rPr>
              <a:t>)</a:t>
            </a:r>
            <a:r>
              <a:rPr lang="bs-Latn-BA" sz="2000" b="1" cap="none" dirty="0">
                <a:solidFill>
                  <a:schemeClr val="tx1"/>
                </a:solidFill>
                <a:latin typeface="+mn-lt"/>
                <a:ea typeface="+mn-ea"/>
                <a:cs typeface="+mn-cs"/>
              </a:rPr>
              <a:t> were </a:t>
            </a:r>
            <a:r>
              <a:rPr lang="bs-Latn-BA" sz="2000" b="1" cap="none" dirty="0">
                <a:solidFill>
                  <a:schemeClr val="tx1"/>
                </a:solidFill>
              </a:rPr>
              <a:t>students </a:t>
            </a:r>
            <a:r>
              <a:rPr lang="bs-Latn-BA" sz="2000" b="1" cap="none" dirty="0" smtClean="0">
                <a:solidFill>
                  <a:schemeClr val="tx1"/>
                </a:solidFill>
              </a:rPr>
              <a:t>of</a:t>
            </a:r>
            <a:r>
              <a:rPr lang="bs-Latn-BA" sz="2000" b="1" cap="none" dirty="0" smtClean="0">
                <a:solidFill>
                  <a:schemeClr val="tx1"/>
                </a:solidFill>
                <a:latin typeface="+mn-lt"/>
                <a:ea typeface="+mn-ea"/>
                <a:cs typeface="+mn-cs"/>
              </a:rPr>
              <a:t> :</a:t>
            </a:r>
            <a:endParaRPr lang="hr-HR" sz="2000" b="1" cap="none" dirty="0">
              <a:solidFill>
                <a:schemeClr val="tx1"/>
              </a:solidFill>
              <a:latin typeface="+mn-lt"/>
              <a:ea typeface="+mn-ea"/>
              <a:cs typeface="+mn-cs"/>
            </a:endParaRPr>
          </a:p>
          <a:p>
            <a:pPr marL="285750" indent="-285750" algn="l" fontAlgn="t">
              <a:buFont typeface="Wingdings" panose="05000000000000000000" pitchFamily="2" charset="2"/>
              <a:buChar char="q"/>
            </a:pPr>
            <a:r>
              <a:rPr lang="bs-Latn-BA" sz="1800" b="1" cap="none" dirty="0" smtClean="0">
                <a:solidFill>
                  <a:schemeClr val="tx1"/>
                </a:solidFill>
                <a:latin typeface="+mn-lt"/>
                <a:ea typeface="+mn-ea"/>
                <a:cs typeface="+mn-cs"/>
              </a:rPr>
              <a:t>the </a:t>
            </a:r>
            <a:r>
              <a:rPr lang="bs-Latn-BA" sz="1800" b="1" cap="none" dirty="0">
                <a:solidFill>
                  <a:schemeClr val="tx1"/>
                </a:solidFill>
                <a:latin typeface="+mn-lt"/>
                <a:ea typeface="+mn-ea"/>
                <a:cs typeface="+mn-cs"/>
              </a:rPr>
              <a:t>Faculty of Electrical Engineering – Computer Science </a:t>
            </a:r>
            <a:r>
              <a:rPr lang="bs-Latn-BA" sz="1800" b="1" cap="none" dirty="0" smtClean="0">
                <a:solidFill>
                  <a:schemeClr val="tx1"/>
                </a:solidFill>
                <a:latin typeface="+mn-lt"/>
                <a:ea typeface="+mn-ea"/>
                <a:cs typeface="+mn-cs"/>
              </a:rPr>
              <a:t>Department,</a:t>
            </a:r>
          </a:p>
          <a:p>
            <a:pPr marL="285750" indent="-285750" algn="l" fontAlgn="t">
              <a:buFont typeface="Wingdings" panose="05000000000000000000" pitchFamily="2" charset="2"/>
              <a:buChar char="q"/>
            </a:pPr>
            <a:r>
              <a:rPr lang="bs-Latn-BA" sz="1800" b="1" cap="none" dirty="0" smtClean="0">
                <a:solidFill>
                  <a:schemeClr val="tx1"/>
                </a:solidFill>
                <a:latin typeface="+mn-lt"/>
                <a:ea typeface="+mn-ea"/>
                <a:cs typeface="+mn-cs"/>
              </a:rPr>
              <a:t>the </a:t>
            </a:r>
            <a:r>
              <a:rPr lang="bs-Latn-BA" sz="1800" b="1" cap="none" dirty="0">
                <a:solidFill>
                  <a:schemeClr val="tx1"/>
                </a:solidFill>
                <a:latin typeface="+mn-lt"/>
                <a:ea typeface="+mn-ea"/>
                <a:cs typeface="+mn-cs"/>
              </a:rPr>
              <a:t>Faculty of Information Technology, </a:t>
            </a:r>
            <a:endParaRPr lang="bs-Latn-BA" sz="1800" b="1" cap="none" dirty="0" smtClean="0">
              <a:solidFill>
                <a:schemeClr val="tx1"/>
              </a:solidFill>
              <a:latin typeface="+mn-lt"/>
              <a:ea typeface="+mn-ea"/>
              <a:cs typeface="+mn-cs"/>
            </a:endParaRPr>
          </a:p>
          <a:p>
            <a:pPr marL="285750" indent="-285750" algn="l" fontAlgn="t">
              <a:buFont typeface="Wingdings" panose="05000000000000000000" pitchFamily="2" charset="2"/>
              <a:buChar char="q"/>
            </a:pPr>
            <a:r>
              <a:rPr lang="bs-Latn-BA" sz="1800" b="1" cap="none" dirty="0" smtClean="0">
                <a:solidFill>
                  <a:schemeClr val="tx1"/>
                </a:solidFill>
                <a:latin typeface="+mn-lt"/>
                <a:ea typeface="+mn-ea"/>
                <a:cs typeface="+mn-cs"/>
              </a:rPr>
              <a:t>the </a:t>
            </a:r>
            <a:r>
              <a:rPr lang="bs-Latn-BA" sz="1800" b="1" cap="none" dirty="0">
                <a:solidFill>
                  <a:schemeClr val="tx1"/>
                </a:solidFill>
                <a:latin typeface="+mn-lt"/>
                <a:ea typeface="+mn-ea"/>
                <a:cs typeface="+mn-cs"/>
              </a:rPr>
              <a:t>Pedagogical Faculty </a:t>
            </a:r>
            <a:r>
              <a:rPr lang="bs-Latn-BA" sz="1800" b="1" cap="none" dirty="0" smtClean="0">
                <a:solidFill>
                  <a:schemeClr val="tx1"/>
                </a:solidFill>
                <a:latin typeface="+mn-lt"/>
                <a:ea typeface="+mn-ea"/>
                <a:cs typeface="+mn-cs"/>
              </a:rPr>
              <a:t>- Department </a:t>
            </a:r>
            <a:r>
              <a:rPr lang="bs-Latn-BA" sz="1800" b="1" cap="none" dirty="0">
                <a:solidFill>
                  <a:schemeClr val="tx1"/>
                </a:solidFill>
                <a:latin typeface="+mn-lt"/>
                <a:ea typeface="+mn-ea"/>
                <a:cs typeface="+mn-cs"/>
              </a:rPr>
              <a:t>of Mathematics and </a:t>
            </a:r>
            <a:r>
              <a:rPr lang="bs-Latn-BA" sz="1800" b="1" cap="none" dirty="0" smtClean="0">
                <a:solidFill>
                  <a:schemeClr val="tx1"/>
                </a:solidFill>
                <a:latin typeface="+mn-lt"/>
                <a:ea typeface="+mn-ea"/>
                <a:cs typeface="+mn-cs"/>
              </a:rPr>
              <a:t>Informatics.</a:t>
            </a:r>
            <a:endParaRPr lang="hr-HR" sz="1800" b="1" cap="none" dirty="0">
              <a:solidFill>
                <a:schemeClr val="tx1"/>
              </a:solidFill>
              <a:latin typeface="+mn-lt"/>
              <a:ea typeface="+mn-ea"/>
              <a:cs typeface="+mn-cs"/>
            </a:endParaRPr>
          </a:p>
        </p:txBody>
      </p:sp>
      <p:sp>
        <p:nvSpPr>
          <p:cNvPr id="18" name="Title 1"/>
          <p:cNvSpPr txBox="1">
            <a:spLocks/>
          </p:cNvSpPr>
          <p:nvPr/>
        </p:nvSpPr>
        <p:spPr>
          <a:xfrm>
            <a:off x="251520" y="3301675"/>
            <a:ext cx="7027168" cy="533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a:lstStyle>
          <a:p>
            <a:pPr algn="l">
              <a:defRPr/>
            </a:pPr>
            <a:r>
              <a:rPr lang="bs-Latn-BA" sz="2800" b="1" cap="none" dirty="0" smtClean="0">
                <a:solidFill>
                  <a:schemeClr val="tx1"/>
                </a:solidFill>
              </a:rPr>
              <a:t>THE PARTICIPANTS: </a:t>
            </a:r>
            <a:endParaRPr lang="bs-Latn-BA" sz="2800" b="1" cap="none" dirty="0">
              <a:solidFill>
                <a:schemeClr val="tx1"/>
              </a:solidFill>
              <a:latin typeface="Calibri" pitchFamily="34" charset="0"/>
              <a:cs typeface="Times New Roman" pitchFamily="18" charset="0"/>
            </a:endParaRPr>
          </a:p>
        </p:txBody>
      </p:sp>
      <p:graphicFrame>
        <p:nvGraphicFramePr>
          <p:cNvPr id="21" name="Diagram 20"/>
          <p:cNvGraphicFramePr/>
          <p:nvPr>
            <p:extLst>
              <p:ext uri="{D42A27DB-BD31-4B8C-83A1-F6EECF244321}">
                <p14:modId xmlns:p14="http://schemas.microsoft.com/office/powerpoint/2010/main" val="1635563988"/>
              </p:ext>
            </p:extLst>
          </p:nvPr>
        </p:nvGraphicFramePr>
        <p:xfrm>
          <a:off x="2339752" y="3429000"/>
          <a:ext cx="5184576" cy="34735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 name="Text Placeholder 3"/>
          <p:cNvSpPr txBox="1">
            <a:spLocks/>
          </p:cNvSpPr>
          <p:nvPr/>
        </p:nvSpPr>
        <p:spPr>
          <a:xfrm>
            <a:off x="95285" y="-20899"/>
            <a:ext cx="2100451" cy="249166"/>
          </a:xfrm>
          <a:prstGeom prst="rect">
            <a:avLst/>
          </a:prstGeom>
          <a:solidFill>
            <a:srgbClr val="00B0F0"/>
          </a:solidFill>
        </p:spPr>
        <p:txBody>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marL="114300" indent="0">
              <a:buNone/>
              <a:defRPr/>
            </a:pPr>
            <a:r>
              <a:rPr lang="hr-HR" sz="1400" b="1" dirty="0" smtClean="0">
                <a:solidFill>
                  <a:schemeClr val="bg1"/>
                </a:solidFill>
                <a:latin typeface="Calibri" pitchFamily="34" charset="0"/>
                <a:ea typeface="MS PGothic" pitchFamily="34" charset="-128"/>
              </a:rPr>
              <a:t>Identified Issues</a:t>
            </a:r>
            <a:endParaRPr lang="hr-HR" sz="1400" dirty="0" smtClean="0">
              <a:solidFill>
                <a:schemeClr val="bg1"/>
              </a:solidFill>
              <a:latin typeface="Calibri" pitchFamily="34" charset="0"/>
              <a:ea typeface="MS PGothic" pitchFamily="34" charset="-128"/>
            </a:endParaRPr>
          </a:p>
          <a:p>
            <a:pPr marL="114300" indent="0">
              <a:buNone/>
              <a:defRPr/>
            </a:pPr>
            <a:endParaRPr lang="hr-HR" sz="1400" dirty="0">
              <a:solidFill>
                <a:srgbClr val="FFFFFF"/>
              </a:solidFill>
              <a:latin typeface="Calibri" pitchFamily="34" charset="0"/>
              <a:ea typeface="MS PGothic" pitchFamily="34" charset="-128"/>
            </a:endParaRPr>
          </a:p>
        </p:txBody>
      </p:sp>
      <p:sp>
        <p:nvSpPr>
          <p:cNvPr id="7" name="Rectangle 6"/>
          <p:cNvSpPr/>
          <p:nvPr/>
        </p:nvSpPr>
        <p:spPr>
          <a:xfrm>
            <a:off x="7396792" y="3789040"/>
            <a:ext cx="1495687" cy="2631490"/>
          </a:xfrm>
          <a:prstGeom prst="rect">
            <a:avLst/>
          </a:prstGeom>
        </p:spPr>
        <p:txBody>
          <a:bodyPr wrap="square">
            <a:spAutoFit/>
          </a:bodyPr>
          <a:lstStyle/>
          <a:p>
            <a:pPr algn="ctr" fontAlgn="t"/>
            <a:r>
              <a:rPr lang="bs-Latn-BA" sz="1500" b="1" dirty="0" smtClean="0">
                <a:latin typeface="Book Antiqua" panose="02040602050305030304" pitchFamily="18" charset="0"/>
              </a:rPr>
              <a:t>The survey was conducted in 2013, </a:t>
            </a:r>
          </a:p>
          <a:p>
            <a:pPr algn="ctr" fontAlgn="t"/>
            <a:r>
              <a:rPr lang="bs-Latn-BA" sz="1500" b="1" dirty="0" smtClean="0">
                <a:latin typeface="Book Antiqua" panose="02040602050305030304" pitchFamily="18" charset="0"/>
              </a:rPr>
              <a:t>after </a:t>
            </a:r>
            <a:r>
              <a:rPr lang="bs-Latn-BA" sz="1500" b="1" dirty="0">
                <a:latin typeface="Book Antiqua" panose="02040602050305030304" pitchFamily="18" charset="0"/>
              </a:rPr>
              <a:t>the semester in which students attended an introductory course in programming.</a:t>
            </a:r>
            <a:endParaRPr lang="hr-HR" sz="1500" b="1" dirty="0">
              <a:latin typeface="Book Antiqua" panose="02040602050305030304" pitchFamily="18" charset="0"/>
            </a:endParaRPr>
          </a:p>
        </p:txBody>
      </p:sp>
    </p:spTree>
    <p:extLst>
      <p:ext uri="{BB962C8B-B14F-4D97-AF65-F5344CB8AC3E}">
        <p14:creationId xmlns:p14="http://schemas.microsoft.com/office/powerpoint/2010/main" val="2311017050"/>
      </p:ext>
    </p:extLst>
  </p:cSld>
  <p:clrMapOvr>
    <a:masterClrMapping/>
  </p:clrMapOvr>
  <p:transition>
    <p:strips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 name="Rectangle 19"/>
          <p:cNvSpPr/>
          <p:nvPr/>
        </p:nvSpPr>
        <p:spPr>
          <a:xfrm>
            <a:off x="38208" y="1124744"/>
            <a:ext cx="8998287" cy="523220"/>
          </a:xfrm>
          <a:prstGeom prst="rect">
            <a:avLst/>
          </a:prstGeom>
        </p:spPr>
        <p:txBody>
          <a:bodyPr wrap="square">
            <a:spAutoFit/>
          </a:bodyPr>
          <a:lstStyle/>
          <a:p>
            <a:pPr algn="ctr"/>
            <a:r>
              <a:rPr lang="bs-Latn-BA" sz="2800" b="1" dirty="0">
                <a:latin typeface="+mj-lt"/>
              </a:rPr>
              <a:t>From all the students who participated in the survey</a:t>
            </a:r>
            <a:endParaRPr lang="bs-Latn-BA" sz="2000" b="1" dirty="0">
              <a:latin typeface="+mj-lt"/>
            </a:endParaRPr>
          </a:p>
        </p:txBody>
      </p:sp>
      <p:sp>
        <p:nvSpPr>
          <p:cNvPr id="24" name="Rectangle 23"/>
          <p:cNvSpPr/>
          <p:nvPr/>
        </p:nvSpPr>
        <p:spPr>
          <a:xfrm>
            <a:off x="131277" y="3140968"/>
            <a:ext cx="1488395" cy="2169825"/>
          </a:xfrm>
          <a:prstGeom prst="rect">
            <a:avLst/>
          </a:prstGeom>
        </p:spPr>
        <p:txBody>
          <a:bodyPr wrap="square">
            <a:spAutoFit/>
          </a:bodyPr>
          <a:lstStyle/>
          <a:p>
            <a:pPr fontAlgn="t"/>
            <a:r>
              <a:rPr lang="bs-Latn-BA" sz="1500" dirty="0" smtClean="0">
                <a:latin typeface="Book Antiqua" panose="02040602050305030304" pitchFamily="18" charset="0"/>
              </a:rPr>
              <a:t>The survey was conducted in 2013, after </a:t>
            </a:r>
            <a:r>
              <a:rPr lang="bs-Latn-BA" sz="1500" dirty="0">
                <a:latin typeface="Book Antiqua" panose="02040602050305030304" pitchFamily="18" charset="0"/>
              </a:rPr>
              <a:t>the semester in which students attended an introductory course in programming.</a:t>
            </a:r>
            <a:endParaRPr lang="hr-HR" sz="1500" dirty="0">
              <a:latin typeface="Book Antiqua" panose="02040602050305030304" pitchFamily="18" charset="0"/>
            </a:endParaRPr>
          </a:p>
        </p:txBody>
      </p:sp>
      <p:sp>
        <p:nvSpPr>
          <p:cNvPr id="26" name="Text Placeholder 3"/>
          <p:cNvSpPr txBox="1">
            <a:spLocks/>
          </p:cNvSpPr>
          <p:nvPr/>
        </p:nvSpPr>
        <p:spPr>
          <a:xfrm>
            <a:off x="95285" y="-20900"/>
            <a:ext cx="3828643" cy="353555"/>
          </a:xfrm>
          <a:prstGeom prst="rect">
            <a:avLst/>
          </a:prstGeom>
          <a:solidFill>
            <a:srgbClr val="00B0F0"/>
          </a:solidFill>
        </p:spPr>
        <p:txBody>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marL="114300" indent="0">
              <a:buNone/>
              <a:defRPr/>
            </a:pPr>
            <a:r>
              <a:rPr lang="bs-Latn-BA" sz="1800" b="1" dirty="0">
                <a:solidFill>
                  <a:schemeClr val="bg1"/>
                </a:solidFill>
                <a:latin typeface="Byington" pitchFamily="2" charset="0"/>
              </a:rPr>
              <a:t>Students - future professional </a:t>
            </a:r>
            <a:r>
              <a:rPr lang="bs-Latn-BA" sz="1800" b="1" dirty="0" smtClean="0">
                <a:solidFill>
                  <a:schemeClr val="bg1"/>
                </a:solidFill>
                <a:latin typeface="Byington" pitchFamily="2" charset="0"/>
              </a:rPr>
              <a:t>programmers</a:t>
            </a:r>
          </a:p>
          <a:p>
            <a:pPr marL="114300" indent="0">
              <a:buNone/>
              <a:defRPr/>
            </a:pPr>
            <a:endParaRPr lang="hr-HR" sz="1400" dirty="0" smtClean="0">
              <a:solidFill>
                <a:schemeClr val="bg1"/>
              </a:solidFill>
              <a:latin typeface="Calibri" pitchFamily="34" charset="0"/>
              <a:ea typeface="MS PGothic" pitchFamily="34" charset="-128"/>
            </a:endParaRPr>
          </a:p>
          <a:p>
            <a:pPr marL="114300" indent="0">
              <a:buNone/>
              <a:defRPr/>
            </a:pPr>
            <a:endParaRPr lang="hr-HR" sz="1400" dirty="0">
              <a:solidFill>
                <a:srgbClr val="FFFFFF"/>
              </a:solidFill>
              <a:latin typeface="Calibri" pitchFamily="34" charset="0"/>
              <a:ea typeface="MS PGothic" pitchFamily="34" charset="-128"/>
            </a:endParaRPr>
          </a:p>
        </p:txBody>
      </p:sp>
      <p:graphicFrame>
        <p:nvGraphicFramePr>
          <p:cNvPr id="28" name="Chart 27"/>
          <p:cNvGraphicFramePr>
            <a:graphicFrameLocks/>
          </p:cNvGraphicFramePr>
          <p:nvPr>
            <p:extLst>
              <p:ext uri="{D42A27DB-BD31-4B8C-83A1-F6EECF244321}">
                <p14:modId xmlns:p14="http://schemas.microsoft.com/office/powerpoint/2010/main" val="1281343660"/>
              </p:ext>
            </p:extLst>
          </p:nvPr>
        </p:nvGraphicFramePr>
        <p:xfrm>
          <a:off x="1403648" y="2153846"/>
          <a:ext cx="7560841" cy="393945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2076675" y="6380014"/>
            <a:ext cx="4814015" cy="461665"/>
          </a:xfrm>
          <a:prstGeom prst="rect">
            <a:avLst/>
          </a:prstGeom>
          <a:noFill/>
          <a:ln/>
        </p:spPr>
        <p:txBody>
          <a:bodyPr vert="horz" lIns="91440" tIns="45720" rIns="91440" bIns="45720" rtlCol="0" anchor="ctr"/>
          <a:lstStyle>
            <a:defPPr>
              <a:defRPr lang="en-US"/>
            </a:defPPr>
            <a:lvl1pPr algn="ctr" eaLnBrk="0" hangingPunct="0">
              <a:defRPr sz="1200" b="1">
                <a:solidFill>
                  <a:srgbClr val="0070C0"/>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n-US" sz="1600" dirty="0" smtClean="0">
                <a:latin typeface="+mn-lt"/>
              </a:rPr>
              <a:t>1</a:t>
            </a:r>
            <a:r>
              <a:rPr lang="hr-HR" sz="1600" dirty="0" smtClean="0">
                <a:latin typeface="+mn-lt"/>
              </a:rPr>
              <a:t>5</a:t>
            </a:r>
            <a:r>
              <a:rPr lang="en-US" sz="1600" dirty="0" err="1" smtClean="0">
                <a:latin typeface="+mn-lt"/>
              </a:rPr>
              <a:t>th</a:t>
            </a:r>
            <a:r>
              <a:rPr lang="en-US" sz="1600" dirty="0" smtClean="0">
                <a:latin typeface="+mn-lt"/>
              </a:rPr>
              <a:t> Work</a:t>
            </a:r>
            <a:r>
              <a:rPr lang="hr-HR" sz="1600" dirty="0" smtClean="0">
                <a:latin typeface="+mn-lt"/>
              </a:rPr>
              <a:t>s</a:t>
            </a:r>
            <a:r>
              <a:rPr lang="en-US" sz="1600" dirty="0" smtClean="0">
                <a:latin typeface="+mn-lt"/>
              </a:rPr>
              <a:t>hop  </a:t>
            </a:r>
            <a:r>
              <a:rPr lang="en-US" sz="1600" dirty="0">
                <a:latin typeface="+mn-lt"/>
              </a:rPr>
              <a:t>DAAD</a:t>
            </a:r>
          </a:p>
          <a:p>
            <a:r>
              <a:rPr lang="hr-HR" sz="1600" dirty="0" smtClean="0">
                <a:latin typeface="+mn-lt"/>
              </a:rPr>
              <a:t>Bohinj</a:t>
            </a:r>
            <a:r>
              <a:rPr lang="en-GB" sz="1600" dirty="0" smtClean="0">
                <a:latin typeface="+mn-lt"/>
              </a:rPr>
              <a:t>,  </a:t>
            </a:r>
            <a:r>
              <a:rPr lang="hr-HR" sz="1600" dirty="0" smtClean="0">
                <a:latin typeface="+mn-lt"/>
              </a:rPr>
              <a:t>Slovenia</a:t>
            </a:r>
            <a:r>
              <a:rPr lang="en-GB" sz="1600" dirty="0" smtClean="0">
                <a:latin typeface="+mn-lt"/>
              </a:rPr>
              <a:t>, </a:t>
            </a:r>
            <a:r>
              <a:rPr lang="hr-HR" sz="1600" dirty="0" smtClean="0">
                <a:latin typeface="+mn-lt"/>
              </a:rPr>
              <a:t>August </a:t>
            </a:r>
            <a:r>
              <a:rPr lang="en-GB" sz="1600" dirty="0" smtClean="0">
                <a:latin typeface="+mn-lt"/>
              </a:rPr>
              <a:t>2</a:t>
            </a:r>
            <a:r>
              <a:rPr lang="hr-HR" sz="1600" dirty="0" smtClean="0">
                <a:latin typeface="+mn-lt"/>
              </a:rPr>
              <a:t>4th</a:t>
            </a:r>
            <a:r>
              <a:rPr lang="en-GB" sz="1600" dirty="0" smtClean="0">
                <a:latin typeface="+mn-lt"/>
              </a:rPr>
              <a:t> –</a:t>
            </a:r>
            <a:r>
              <a:rPr lang="hr-HR" sz="1600" dirty="0" smtClean="0">
                <a:latin typeface="+mn-lt"/>
              </a:rPr>
              <a:t> 29th </a:t>
            </a:r>
            <a:r>
              <a:rPr lang="en-GB" sz="1600" dirty="0" smtClean="0">
                <a:latin typeface="+mn-lt"/>
              </a:rPr>
              <a:t>201</a:t>
            </a:r>
            <a:r>
              <a:rPr lang="hr-HR" sz="1600" dirty="0" smtClean="0">
                <a:latin typeface="+mn-lt"/>
              </a:rPr>
              <a:t>5</a:t>
            </a:r>
            <a:endParaRPr lang="en-US" sz="1600" dirty="0">
              <a:latin typeface="+mn-lt"/>
            </a:endParaRPr>
          </a:p>
        </p:txBody>
      </p:sp>
    </p:spTree>
    <p:extLst>
      <p:ext uri="{BB962C8B-B14F-4D97-AF65-F5344CB8AC3E}">
        <p14:creationId xmlns:p14="http://schemas.microsoft.com/office/powerpoint/2010/main" val="1506699005"/>
      </p:ext>
    </p:extLst>
  </p:cSld>
  <p:clrMapOvr>
    <a:masterClrMapping/>
  </p:clrMapOvr>
  <p:transition>
    <p:strips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Rectangle 23"/>
          <p:cNvSpPr/>
          <p:nvPr/>
        </p:nvSpPr>
        <p:spPr>
          <a:xfrm>
            <a:off x="191421" y="469454"/>
            <a:ext cx="7603551" cy="830997"/>
          </a:xfrm>
          <a:prstGeom prst="rect">
            <a:avLst/>
          </a:prstGeom>
        </p:spPr>
        <p:txBody>
          <a:bodyPr wrap="square">
            <a:spAutoFit/>
          </a:bodyPr>
          <a:lstStyle/>
          <a:p>
            <a:pPr fontAlgn="t"/>
            <a:r>
              <a:rPr lang="bs-Latn-BA" sz="2800" b="1" dirty="0" smtClean="0">
                <a:latin typeface="+mj-lt"/>
              </a:rPr>
              <a:t>The survey‘ results </a:t>
            </a:r>
          </a:p>
          <a:p>
            <a:pPr fontAlgn="t"/>
            <a:r>
              <a:rPr lang="bs-Latn-BA" sz="2000" b="1" dirty="0" smtClean="0">
                <a:latin typeface="+mn-lt"/>
              </a:rPr>
              <a:t>(</a:t>
            </a:r>
            <a:r>
              <a:rPr lang="bs-Latn-BA" sz="2000" dirty="0">
                <a:latin typeface="+mn-lt"/>
              </a:rPr>
              <a:t>students' involvement and midterm test </a:t>
            </a:r>
            <a:r>
              <a:rPr lang="bs-Latn-BA" sz="2000" dirty="0" smtClean="0">
                <a:latin typeface="+mn-lt"/>
              </a:rPr>
              <a:t>achievement)</a:t>
            </a:r>
            <a:endParaRPr lang="hr-HR" sz="2000" dirty="0" smtClean="0">
              <a:latin typeface="+mn-lt"/>
            </a:endParaRPr>
          </a:p>
        </p:txBody>
      </p:sp>
      <p:graphicFrame>
        <p:nvGraphicFramePr>
          <p:cNvPr id="28" name="Chart 27"/>
          <p:cNvGraphicFramePr>
            <a:graphicFrameLocks/>
          </p:cNvGraphicFramePr>
          <p:nvPr>
            <p:extLst>
              <p:ext uri="{D42A27DB-BD31-4B8C-83A1-F6EECF244321}">
                <p14:modId xmlns:p14="http://schemas.microsoft.com/office/powerpoint/2010/main" val="49399383"/>
              </p:ext>
            </p:extLst>
          </p:nvPr>
        </p:nvGraphicFramePr>
        <p:xfrm>
          <a:off x="1763688" y="1278780"/>
          <a:ext cx="5544615" cy="4496867"/>
        </p:xfrm>
        <a:graphic>
          <a:graphicData uri="http://schemas.openxmlformats.org/drawingml/2006/chart">
            <c:chart xmlns:c="http://schemas.openxmlformats.org/drawingml/2006/chart" xmlns:r="http://schemas.openxmlformats.org/officeDocument/2006/relationships" r:id="rId3"/>
          </a:graphicData>
        </a:graphic>
      </p:graphicFrame>
      <p:sp>
        <p:nvSpPr>
          <p:cNvPr id="30" name="Rectangle 29"/>
          <p:cNvSpPr/>
          <p:nvPr/>
        </p:nvSpPr>
        <p:spPr>
          <a:xfrm>
            <a:off x="384998" y="5775647"/>
            <a:ext cx="8123011" cy="461665"/>
          </a:xfrm>
          <a:prstGeom prst="rect">
            <a:avLst/>
          </a:prstGeom>
        </p:spPr>
        <p:txBody>
          <a:bodyPr wrap="square">
            <a:spAutoFit/>
          </a:bodyPr>
          <a:lstStyle/>
          <a:p>
            <a:pPr fontAlgn="t"/>
            <a:r>
              <a:rPr lang="bs-Latn-BA" sz="2400" b="1" dirty="0" smtClean="0">
                <a:solidFill>
                  <a:srgbClr val="FF0000"/>
                </a:solidFill>
              </a:rPr>
              <a:t>THE PROGRAMMING IS DIFFICULT FOR BEGINNERS</a:t>
            </a:r>
            <a:r>
              <a:rPr lang="bs-Latn-BA" sz="2400" dirty="0" smtClean="0">
                <a:solidFill>
                  <a:srgbClr val="FF0000"/>
                </a:solidFill>
              </a:rPr>
              <a:t>.</a:t>
            </a:r>
            <a:endParaRPr lang="hr-HR" sz="2400" dirty="0" smtClean="0">
              <a:solidFill>
                <a:srgbClr val="FF0000"/>
              </a:solidFill>
            </a:endParaRPr>
          </a:p>
        </p:txBody>
      </p:sp>
      <p:sp>
        <p:nvSpPr>
          <p:cNvPr id="31" name="Text Placeholder 3"/>
          <p:cNvSpPr txBox="1">
            <a:spLocks/>
          </p:cNvSpPr>
          <p:nvPr/>
        </p:nvSpPr>
        <p:spPr>
          <a:xfrm>
            <a:off x="95285" y="-20900"/>
            <a:ext cx="3828643" cy="353555"/>
          </a:xfrm>
          <a:prstGeom prst="rect">
            <a:avLst/>
          </a:prstGeom>
          <a:solidFill>
            <a:srgbClr val="00B0F0"/>
          </a:solidFill>
        </p:spPr>
        <p:txBody>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marL="114300" indent="0">
              <a:buNone/>
              <a:defRPr/>
            </a:pPr>
            <a:r>
              <a:rPr lang="bs-Latn-BA" sz="1800" b="1" dirty="0">
                <a:solidFill>
                  <a:schemeClr val="bg1"/>
                </a:solidFill>
                <a:latin typeface="Byington" pitchFamily="2" charset="0"/>
              </a:rPr>
              <a:t>Students - future professional </a:t>
            </a:r>
            <a:r>
              <a:rPr lang="bs-Latn-BA" sz="1800" b="1" dirty="0" smtClean="0">
                <a:solidFill>
                  <a:schemeClr val="bg1"/>
                </a:solidFill>
                <a:latin typeface="Byington" pitchFamily="2" charset="0"/>
              </a:rPr>
              <a:t>programmers</a:t>
            </a:r>
          </a:p>
          <a:p>
            <a:pPr marL="114300" indent="0">
              <a:buNone/>
              <a:defRPr/>
            </a:pPr>
            <a:endParaRPr lang="hr-HR" sz="1400" dirty="0" smtClean="0">
              <a:solidFill>
                <a:schemeClr val="bg1"/>
              </a:solidFill>
              <a:latin typeface="Calibri" pitchFamily="34" charset="0"/>
              <a:ea typeface="MS PGothic" pitchFamily="34" charset="-128"/>
            </a:endParaRPr>
          </a:p>
          <a:p>
            <a:pPr marL="114300" indent="0">
              <a:buNone/>
              <a:defRPr/>
            </a:pPr>
            <a:endParaRPr lang="hr-HR" sz="1400" dirty="0">
              <a:solidFill>
                <a:srgbClr val="FFFFFF"/>
              </a:solidFill>
              <a:latin typeface="Calibri" pitchFamily="34" charset="0"/>
              <a:ea typeface="MS PGothic" pitchFamily="34" charset="-128"/>
            </a:endParaRPr>
          </a:p>
        </p:txBody>
      </p:sp>
      <p:sp>
        <p:nvSpPr>
          <p:cNvPr id="2" name="Oval 1"/>
          <p:cNvSpPr/>
          <p:nvPr/>
        </p:nvSpPr>
        <p:spPr>
          <a:xfrm>
            <a:off x="2483768" y="1628800"/>
            <a:ext cx="1440160" cy="3528392"/>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4" name="Oval 3"/>
          <p:cNvSpPr/>
          <p:nvPr/>
        </p:nvSpPr>
        <p:spPr>
          <a:xfrm>
            <a:off x="4211960" y="2780928"/>
            <a:ext cx="936104" cy="2376264"/>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5" name="Oval 4"/>
          <p:cNvSpPr/>
          <p:nvPr/>
        </p:nvSpPr>
        <p:spPr>
          <a:xfrm>
            <a:off x="5580112" y="2492896"/>
            <a:ext cx="1152128" cy="2664296"/>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1" name="TextBox 10"/>
          <p:cNvSpPr txBox="1"/>
          <p:nvPr/>
        </p:nvSpPr>
        <p:spPr>
          <a:xfrm>
            <a:off x="2076675" y="6380014"/>
            <a:ext cx="4814015" cy="461665"/>
          </a:xfrm>
          <a:prstGeom prst="rect">
            <a:avLst/>
          </a:prstGeom>
          <a:noFill/>
          <a:ln/>
        </p:spPr>
        <p:txBody>
          <a:bodyPr vert="horz" lIns="91440" tIns="45720" rIns="91440" bIns="45720" rtlCol="0" anchor="ctr"/>
          <a:lstStyle>
            <a:defPPr>
              <a:defRPr lang="en-US"/>
            </a:defPPr>
            <a:lvl1pPr algn="ctr" eaLnBrk="0" hangingPunct="0">
              <a:defRPr sz="1200" b="1">
                <a:solidFill>
                  <a:srgbClr val="0070C0"/>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n-US" sz="1600" dirty="0" smtClean="0">
                <a:latin typeface="+mn-lt"/>
              </a:rPr>
              <a:t>1</a:t>
            </a:r>
            <a:r>
              <a:rPr lang="hr-HR" sz="1600" dirty="0" smtClean="0">
                <a:latin typeface="+mn-lt"/>
              </a:rPr>
              <a:t>5</a:t>
            </a:r>
            <a:r>
              <a:rPr lang="en-US" sz="1600" dirty="0" err="1" smtClean="0">
                <a:latin typeface="+mn-lt"/>
              </a:rPr>
              <a:t>th</a:t>
            </a:r>
            <a:r>
              <a:rPr lang="en-US" sz="1600" dirty="0" smtClean="0">
                <a:latin typeface="+mn-lt"/>
              </a:rPr>
              <a:t> Work</a:t>
            </a:r>
            <a:r>
              <a:rPr lang="hr-HR" sz="1600" dirty="0" smtClean="0">
                <a:latin typeface="+mn-lt"/>
              </a:rPr>
              <a:t>s</a:t>
            </a:r>
            <a:r>
              <a:rPr lang="en-US" sz="1600" dirty="0" smtClean="0">
                <a:latin typeface="+mn-lt"/>
              </a:rPr>
              <a:t>hop  </a:t>
            </a:r>
            <a:r>
              <a:rPr lang="en-US" sz="1600" dirty="0">
                <a:latin typeface="+mn-lt"/>
              </a:rPr>
              <a:t>DAAD</a:t>
            </a:r>
          </a:p>
          <a:p>
            <a:r>
              <a:rPr lang="hr-HR" sz="1600" dirty="0" smtClean="0">
                <a:latin typeface="+mn-lt"/>
              </a:rPr>
              <a:t>Bohinj</a:t>
            </a:r>
            <a:r>
              <a:rPr lang="en-GB" sz="1600" dirty="0" smtClean="0">
                <a:latin typeface="+mn-lt"/>
              </a:rPr>
              <a:t>,  </a:t>
            </a:r>
            <a:r>
              <a:rPr lang="hr-HR" sz="1600" dirty="0" smtClean="0">
                <a:latin typeface="+mn-lt"/>
              </a:rPr>
              <a:t>Slovenia</a:t>
            </a:r>
            <a:r>
              <a:rPr lang="en-GB" sz="1600" dirty="0" smtClean="0">
                <a:latin typeface="+mn-lt"/>
              </a:rPr>
              <a:t>, </a:t>
            </a:r>
            <a:r>
              <a:rPr lang="hr-HR" sz="1600" dirty="0" smtClean="0">
                <a:latin typeface="+mn-lt"/>
              </a:rPr>
              <a:t>August </a:t>
            </a:r>
            <a:r>
              <a:rPr lang="en-GB" sz="1600" dirty="0" smtClean="0">
                <a:latin typeface="+mn-lt"/>
              </a:rPr>
              <a:t>2</a:t>
            </a:r>
            <a:r>
              <a:rPr lang="hr-HR" sz="1600" dirty="0" smtClean="0">
                <a:latin typeface="+mn-lt"/>
              </a:rPr>
              <a:t>4th</a:t>
            </a:r>
            <a:r>
              <a:rPr lang="en-GB" sz="1600" dirty="0" smtClean="0">
                <a:latin typeface="+mn-lt"/>
              </a:rPr>
              <a:t> –</a:t>
            </a:r>
            <a:r>
              <a:rPr lang="hr-HR" sz="1600" dirty="0" smtClean="0">
                <a:latin typeface="+mn-lt"/>
              </a:rPr>
              <a:t> 29th </a:t>
            </a:r>
            <a:r>
              <a:rPr lang="en-GB" sz="1600" dirty="0" smtClean="0">
                <a:latin typeface="+mn-lt"/>
              </a:rPr>
              <a:t>201</a:t>
            </a:r>
            <a:r>
              <a:rPr lang="hr-HR" sz="1600" dirty="0" smtClean="0">
                <a:latin typeface="+mn-lt"/>
              </a:rPr>
              <a:t>5</a:t>
            </a:r>
            <a:endParaRPr lang="en-US" sz="1600" dirty="0">
              <a:latin typeface="+mn-lt"/>
            </a:endParaRPr>
          </a:p>
        </p:txBody>
      </p:sp>
    </p:spTree>
    <p:extLst>
      <p:ext uri="{BB962C8B-B14F-4D97-AF65-F5344CB8AC3E}">
        <p14:creationId xmlns:p14="http://schemas.microsoft.com/office/powerpoint/2010/main" val="3024213861"/>
      </p:ext>
    </p:extLst>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1)">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Rectangle 23"/>
          <p:cNvSpPr/>
          <p:nvPr/>
        </p:nvSpPr>
        <p:spPr>
          <a:xfrm>
            <a:off x="191421" y="469454"/>
            <a:ext cx="8701059" cy="1138773"/>
          </a:xfrm>
          <a:prstGeom prst="rect">
            <a:avLst/>
          </a:prstGeom>
        </p:spPr>
        <p:txBody>
          <a:bodyPr wrap="square">
            <a:spAutoFit/>
          </a:bodyPr>
          <a:lstStyle/>
          <a:p>
            <a:pPr fontAlgn="t"/>
            <a:r>
              <a:rPr lang="bs-Latn-BA" sz="2800" b="1" dirty="0" smtClean="0">
                <a:latin typeface="+mj-lt"/>
              </a:rPr>
              <a:t>The survey‘ results </a:t>
            </a:r>
          </a:p>
          <a:p>
            <a:pPr fontAlgn="t"/>
            <a:r>
              <a:rPr lang="bs-Latn-BA" sz="2000" b="1" dirty="0" smtClean="0">
                <a:latin typeface="+mn-lt"/>
              </a:rPr>
              <a:t>(</a:t>
            </a:r>
            <a:r>
              <a:rPr lang="bs-Latn-BA" sz="2000" dirty="0" smtClean="0">
                <a:latin typeface="+mn-lt"/>
              </a:rPr>
              <a:t>period of time required to master programming - </a:t>
            </a:r>
            <a:r>
              <a:rPr lang="hr-HR" sz="2000" dirty="0" smtClean="0">
                <a:latin typeface="+mn-lt"/>
              </a:rPr>
              <a:t>t</a:t>
            </a:r>
            <a:r>
              <a:rPr lang="en-US" sz="2000" dirty="0" smtClean="0">
                <a:latin typeface="+mn-lt"/>
              </a:rPr>
              <a:t>o acquire the abstraction inherent to programming</a:t>
            </a:r>
            <a:r>
              <a:rPr lang="bs-Latn-BA" sz="2000" dirty="0" smtClean="0">
                <a:latin typeface="+mn-lt"/>
              </a:rPr>
              <a:t>)</a:t>
            </a:r>
            <a:endParaRPr lang="hr-HR" sz="2000" dirty="0" smtClean="0">
              <a:latin typeface="+mn-lt"/>
            </a:endParaRPr>
          </a:p>
        </p:txBody>
      </p:sp>
      <p:sp>
        <p:nvSpPr>
          <p:cNvPr id="30" name="Rectangle 29"/>
          <p:cNvSpPr/>
          <p:nvPr/>
        </p:nvSpPr>
        <p:spPr>
          <a:xfrm>
            <a:off x="326373" y="5592276"/>
            <a:ext cx="8123011" cy="677108"/>
          </a:xfrm>
          <a:prstGeom prst="rect">
            <a:avLst/>
          </a:prstGeom>
        </p:spPr>
        <p:txBody>
          <a:bodyPr wrap="square">
            <a:spAutoFit/>
          </a:bodyPr>
          <a:lstStyle/>
          <a:p>
            <a:pPr algn="ctr" fontAlgn="t"/>
            <a:r>
              <a:rPr lang="bs-Latn-BA" b="1" dirty="0" smtClean="0">
                <a:solidFill>
                  <a:srgbClr val="FF0000"/>
                </a:solidFill>
              </a:rPr>
              <a:t>THE PROGRAMMING IS ABSTRACT.</a:t>
            </a:r>
          </a:p>
          <a:p>
            <a:pPr algn="ctr" fontAlgn="t"/>
            <a:r>
              <a:rPr lang="bs-Latn-BA" b="1" dirty="0" smtClean="0">
                <a:solidFill>
                  <a:srgbClr val="FF0000"/>
                </a:solidFill>
              </a:rPr>
              <a:t>THE ABSTRACTION </a:t>
            </a:r>
            <a:r>
              <a:rPr lang="bs-Latn-BA" b="1" dirty="0">
                <a:solidFill>
                  <a:srgbClr val="FF0000"/>
                </a:solidFill>
              </a:rPr>
              <a:t>I</a:t>
            </a:r>
            <a:r>
              <a:rPr lang="bs-Latn-BA" b="1" dirty="0" smtClean="0">
                <a:solidFill>
                  <a:srgbClr val="FF0000"/>
                </a:solidFill>
              </a:rPr>
              <a:t>S DIFFICULT TO UNDERSTAND.</a:t>
            </a:r>
            <a:endParaRPr lang="hr-HR" sz="2000" dirty="0" smtClean="0">
              <a:solidFill>
                <a:srgbClr val="FF0000"/>
              </a:solidFill>
            </a:endParaRPr>
          </a:p>
        </p:txBody>
      </p:sp>
      <p:sp>
        <p:nvSpPr>
          <p:cNvPr id="31" name="Text Placeholder 3"/>
          <p:cNvSpPr txBox="1">
            <a:spLocks/>
          </p:cNvSpPr>
          <p:nvPr/>
        </p:nvSpPr>
        <p:spPr>
          <a:xfrm>
            <a:off x="95285" y="-20900"/>
            <a:ext cx="3828643" cy="353555"/>
          </a:xfrm>
          <a:prstGeom prst="rect">
            <a:avLst/>
          </a:prstGeom>
          <a:solidFill>
            <a:srgbClr val="00B0F0"/>
          </a:solidFill>
        </p:spPr>
        <p:txBody>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marL="114300" indent="0">
              <a:buNone/>
              <a:defRPr/>
            </a:pPr>
            <a:r>
              <a:rPr lang="bs-Latn-BA" sz="1800" b="1" dirty="0">
                <a:solidFill>
                  <a:schemeClr val="bg1"/>
                </a:solidFill>
                <a:latin typeface="Byington" pitchFamily="2" charset="0"/>
              </a:rPr>
              <a:t>Students - future professional </a:t>
            </a:r>
            <a:r>
              <a:rPr lang="bs-Latn-BA" sz="1800" b="1" dirty="0" smtClean="0">
                <a:solidFill>
                  <a:schemeClr val="bg1"/>
                </a:solidFill>
                <a:latin typeface="Byington" pitchFamily="2" charset="0"/>
              </a:rPr>
              <a:t>programmers</a:t>
            </a:r>
          </a:p>
          <a:p>
            <a:pPr marL="114300" indent="0">
              <a:buNone/>
              <a:defRPr/>
            </a:pPr>
            <a:endParaRPr lang="hr-HR" sz="1400" dirty="0" smtClean="0">
              <a:solidFill>
                <a:schemeClr val="bg1"/>
              </a:solidFill>
              <a:latin typeface="Calibri" pitchFamily="34" charset="0"/>
              <a:ea typeface="MS PGothic" pitchFamily="34" charset="-128"/>
            </a:endParaRPr>
          </a:p>
          <a:p>
            <a:pPr marL="114300" indent="0">
              <a:buNone/>
              <a:defRPr/>
            </a:pPr>
            <a:endParaRPr lang="hr-HR" sz="1400" dirty="0" smtClean="0">
              <a:solidFill>
                <a:srgbClr val="FFFFFF"/>
              </a:solidFill>
              <a:latin typeface="Calibri" pitchFamily="34" charset="0"/>
              <a:ea typeface="MS PGothic" pitchFamily="34" charset="-128"/>
            </a:endParaRPr>
          </a:p>
          <a:p>
            <a:pPr marL="114300" indent="0">
              <a:buNone/>
              <a:defRPr/>
            </a:pPr>
            <a:endParaRPr lang="hr-HR" sz="1400" dirty="0">
              <a:solidFill>
                <a:srgbClr val="FFFFFF"/>
              </a:solidFill>
              <a:latin typeface="Calibri" pitchFamily="34" charset="0"/>
              <a:ea typeface="MS PGothic" pitchFamily="34" charset="-128"/>
            </a:endParaRPr>
          </a:p>
        </p:txBody>
      </p:sp>
      <p:graphicFrame>
        <p:nvGraphicFramePr>
          <p:cNvPr id="8" name="Chart 7"/>
          <p:cNvGraphicFramePr>
            <a:graphicFrameLocks/>
          </p:cNvGraphicFramePr>
          <p:nvPr>
            <p:extLst>
              <p:ext uri="{D42A27DB-BD31-4B8C-83A1-F6EECF244321}">
                <p14:modId xmlns:p14="http://schemas.microsoft.com/office/powerpoint/2010/main" val="2982882015"/>
              </p:ext>
            </p:extLst>
          </p:nvPr>
        </p:nvGraphicFramePr>
        <p:xfrm>
          <a:off x="899592" y="1772816"/>
          <a:ext cx="7272808" cy="381946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2076675" y="6380014"/>
            <a:ext cx="4814015" cy="461665"/>
          </a:xfrm>
          <a:prstGeom prst="rect">
            <a:avLst/>
          </a:prstGeom>
          <a:noFill/>
          <a:ln/>
        </p:spPr>
        <p:txBody>
          <a:bodyPr vert="horz" lIns="91440" tIns="45720" rIns="91440" bIns="45720" rtlCol="0" anchor="ctr"/>
          <a:lstStyle>
            <a:defPPr>
              <a:defRPr lang="en-US"/>
            </a:defPPr>
            <a:lvl1pPr algn="ctr" eaLnBrk="0" hangingPunct="0">
              <a:defRPr sz="1200" b="1">
                <a:solidFill>
                  <a:srgbClr val="0070C0"/>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n-US" sz="1600" dirty="0" smtClean="0">
                <a:latin typeface="+mn-lt"/>
              </a:rPr>
              <a:t>1</a:t>
            </a:r>
            <a:r>
              <a:rPr lang="hr-HR" sz="1600" dirty="0" smtClean="0">
                <a:latin typeface="+mn-lt"/>
              </a:rPr>
              <a:t>5</a:t>
            </a:r>
            <a:r>
              <a:rPr lang="en-US" sz="1600" dirty="0" err="1" smtClean="0">
                <a:latin typeface="+mn-lt"/>
              </a:rPr>
              <a:t>th</a:t>
            </a:r>
            <a:r>
              <a:rPr lang="en-US" sz="1600" dirty="0" smtClean="0">
                <a:latin typeface="+mn-lt"/>
              </a:rPr>
              <a:t> Work</a:t>
            </a:r>
            <a:r>
              <a:rPr lang="hr-HR" sz="1600" dirty="0" smtClean="0">
                <a:latin typeface="+mn-lt"/>
              </a:rPr>
              <a:t>s</a:t>
            </a:r>
            <a:r>
              <a:rPr lang="en-US" sz="1600" dirty="0" smtClean="0">
                <a:latin typeface="+mn-lt"/>
              </a:rPr>
              <a:t>hop  </a:t>
            </a:r>
            <a:r>
              <a:rPr lang="en-US" sz="1600" dirty="0">
                <a:latin typeface="+mn-lt"/>
              </a:rPr>
              <a:t>DAAD</a:t>
            </a:r>
          </a:p>
          <a:p>
            <a:r>
              <a:rPr lang="hr-HR" sz="1600" dirty="0" smtClean="0">
                <a:latin typeface="+mn-lt"/>
              </a:rPr>
              <a:t>Bohinj</a:t>
            </a:r>
            <a:r>
              <a:rPr lang="en-GB" sz="1600" dirty="0" smtClean="0">
                <a:latin typeface="+mn-lt"/>
              </a:rPr>
              <a:t>,  </a:t>
            </a:r>
            <a:r>
              <a:rPr lang="hr-HR" sz="1600" dirty="0" smtClean="0">
                <a:latin typeface="+mn-lt"/>
              </a:rPr>
              <a:t>Slovenia</a:t>
            </a:r>
            <a:r>
              <a:rPr lang="en-GB" sz="1600" dirty="0" smtClean="0">
                <a:latin typeface="+mn-lt"/>
              </a:rPr>
              <a:t>, </a:t>
            </a:r>
            <a:r>
              <a:rPr lang="hr-HR" sz="1600" dirty="0" smtClean="0">
                <a:latin typeface="+mn-lt"/>
              </a:rPr>
              <a:t>August </a:t>
            </a:r>
            <a:r>
              <a:rPr lang="en-GB" sz="1600" dirty="0" smtClean="0">
                <a:latin typeface="+mn-lt"/>
              </a:rPr>
              <a:t>2</a:t>
            </a:r>
            <a:r>
              <a:rPr lang="hr-HR" sz="1600" dirty="0" smtClean="0">
                <a:latin typeface="+mn-lt"/>
              </a:rPr>
              <a:t>4th</a:t>
            </a:r>
            <a:r>
              <a:rPr lang="en-GB" sz="1600" dirty="0" smtClean="0">
                <a:latin typeface="+mn-lt"/>
              </a:rPr>
              <a:t> –</a:t>
            </a:r>
            <a:r>
              <a:rPr lang="hr-HR" sz="1600" dirty="0" smtClean="0">
                <a:latin typeface="+mn-lt"/>
              </a:rPr>
              <a:t> 29th </a:t>
            </a:r>
            <a:r>
              <a:rPr lang="en-GB" sz="1600" dirty="0" smtClean="0">
                <a:latin typeface="+mn-lt"/>
              </a:rPr>
              <a:t>201</a:t>
            </a:r>
            <a:r>
              <a:rPr lang="hr-HR" sz="1600" dirty="0" smtClean="0">
                <a:latin typeface="+mn-lt"/>
              </a:rPr>
              <a:t>5</a:t>
            </a:r>
            <a:endParaRPr lang="en-US" sz="1600" dirty="0">
              <a:latin typeface="+mn-lt"/>
            </a:endParaRPr>
          </a:p>
        </p:txBody>
      </p:sp>
    </p:spTree>
    <p:extLst>
      <p:ext uri="{BB962C8B-B14F-4D97-AF65-F5344CB8AC3E}">
        <p14:creationId xmlns:p14="http://schemas.microsoft.com/office/powerpoint/2010/main" val="3054089250"/>
      </p:ext>
    </p:extLst>
  </p:cSld>
  <p:clrMapOvr>
    <a:masterClrMapping/>
  </p:clrMapOvr>
  <p:transition>
    <p:strips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Rectangle 23"/>
          <p:cNvSpPr/>
          <p:nvPr/>
        </p:nvSpPr>
        <p:spPr>
          <a:xfrm>
            <a:off x="191421" y="469454"/>
            <a:ext cx="8701059" cy="830997"/>
          </a:xfrm>
          <a:prstGeom prst="rect">
            <a:avLst/>
          </a:prstGeom>
        </p:spPr>
        <p:txBody>
          <a:bodyPr wrap="square">
            <a:spAutoFit/>
          </a:bodyPr>
          <a:lstStyle/>
          <a:p>
            <a:pPr fontAlgn="t"/>
            <a:r>
              <a:rPr lang="bs-Latn-BA" sz="2800" b="1" dirty="0" smtClean="0">
                <a:latin typeface="+mj-lt"/>
              </a:rPr>
              <a:t>The survey‘ results </a:t>
            </a:r>
          </a:p>
          <a:p>
            <a:pPr fontAlgn="t"/>
            <a:r>
              <a:rPr lang="bs-Latn-BA" sz="2000" b="1" dirty="0" smtClean="0">
                <a:latin typeface="+mn-lt"/>
              </a:rPr>
              <a:t>(</a:t>
            </a:r>
            <a:r>
              <a:rPr lang="bs-Latn-BA" sz="2000" dirty="0">
                <a:latin typeface="+mn-lt"/>
              </a:rPr>
              <a:t>syntax, development environment and programming</a:t>
            </a:r>
            <a:r>
              <a:rPr lang="bs-Latn-BA" sz="2000" dirty="0" smtClean="0">
                <a:latin typeface="+mn-lt"/>
              </a:rPr>
              <a:t>)</a:t>
            </a:r>
            <a:endParaRPr lang="hr-HR" sz="2000" dirty="0" smtClean="0">
              <a:latin typeface="+mn-lt"/>
            </a:endParaRPr>
          </a:p>
        </p:txBody>
      </p:sp>
      <p:sp>
        <p:nvSpPr>
          <p:cNvPr id="30" name="Rectangle 29"/>
          <p:cNvSpPr/>
          <p:nvPr/>
        </p:nvSpPr>
        <p:spPr>
          <a:xfrm>
            <a:off x="384998" y="5775647"/>
            <a:ext cx="8123011" cy="461665"/>
          </a:xfrm>
          <a:prstGeom prst="rect">
            <a:avLst/>
          </a:prstGeom>
        </p:spPr>
        <p:txBody>
          <a:bodyPr wrap="square">
            <a:spAutoFit/>
          </a:bodyPr>
          <a:lstStyle/>
          <a:p>
            <a:pPr fontAlgn="t"/>
            <a:r>
              <a:rPr lang="bs-Latn-BA" sz="2400" b="1" dirty="0" smtClean="0">
                <a:solidFill>
                  <a:srgbClr val="FF0000"/>
                </a:solidFill>
              </a:rPr>
              <a:t>THE PROGRAMMING IS DIFFICULT FOR BEGINNERS</a:t>
            </a:r>
            <a:r>
              <a:rPr lang="bs-Latn-BA" sz="2400" dirty="0" smtClean="0">
                <a:solidFill>
                  <a:srgbClr val="FF0000"/>
                </a:solidFill>
              </a:rPr>
              <a:t>.</a:t>
            </a:r>
            <a:endParaRPr lang="hr-HR" sz="2400" dirty="0" smtClean="0">
              <a:solidFill>
                <a:srgbClr val="FF0000"/>
              </a:solidFill>
            </a:endParaRPr>
          </a:p>
        </p:txBody>
      </p:sp>
      <p:sp>
        <p:nvSpPr>
          <p:cNvPr id="31" name="Text Placeholder 3"/>
          <p:cNvSpPr txBox="1">
            <a:spLocks/>
          </p:cNvSpPr>
          <p:nvPr/>
        </p:nvSpPr>
        <p:spPr>
          <a:xfrm>
            <a:off x="95285" y="-20900"/>
            <a:ext cx="3828643" cy="353555"/>
          </a:xfrm>
          <a:prstGeom prst="rect">
            <a:avLst/>
          </a:prstGeom>
          <a:solidFill>
            <a:srgbClr val="00B0F0"/>
          </a:solidFill>
        </p:spPr>
        <p:txBody>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marL="114300" indent="0">
              <a:buNone/>
              <a:defRPr/>
            </a:pPr>
            <a:r>
              <a:rPr lang="bs-Latn-BA" sz="1800" b="1" dirty="0">
                <a:solidFill>
                  <a:schemeClr val="bg1"/>
                </a:solidFill>
                <a:latin typeface="Byington" pitchFamily="2" charset="0"/>
              </a:rPr>
              <a:t>Students - future professional </a:t>
            </a:r>
            <a:r>
              <a:rPr lang="bs-Latn-BA" sz="1800" b="1" dirty="0" smtClean="0">
                <a:solidFill>
                  <a:schemeClr val="bg1"/>
                </a:solidFill>
                <a:latin typeface="Byington" pitchFamily="2" charset="0"/>
              </a:rPr>
              <a:t>programmers</a:t>
            </a:r>
          </a:p>
          <a:p>
            <a:pPr marL="114300" indent="0">
              <a:buNone/>
              <a:defRPr/>
            </a:pPr>
            <a:endParaRPr lang="hr-HR" sz="1400" dirty="0" smtClean="0">
              <a:solidFill>
                <a:schemeClr val="bg1"/>
              </a:solidFill>
              <a:latin typeface="Calibri" pitchFamily="34" charset="0"/>
              <a:ea typeface="MS PGothic" pitchFamily="34" charset="-128"/>
            </a:endParaRPr>
          </a:p>
        </p:txBody>
      </p:sp>
      <p:graphicFrame>
        <p:nvGraphicFramePr>
          <p:cNvPr id="9" name="Chart 8"/>
          <p:cNvGraphicFramePr>
            <a:graphicFrameLocks/>
          </p:cNvGraphicFramePr>
          <p:nvPr>
            <p:extLst>
              <p:ext uri="{D42A27DB-BD31-4B8C-83A1-F6EECF244321}">
                <p14:modId xmlns:p14="http://schemas.microsoft.com/office/powerpoint/2010/main" val="1157519757"/>
              </p:ext>
            </p:extLst>
          </p:nvPr>
        </p:nvGraphicFramePr>
        <p:xfrm>
          <a:off x="611560" y="1412776"/>
          <a:ext cx="7416824" cy="4218854"/>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2076675" y="6380014"/>
            <a:ext cx="4814015" cy="461665"/>
          </a:xfrm>
          <a:prstGeom prst="rect">
            <a:avLst/>
          </a:prstGeom>
          <a:noFill/>
          <a:ln/>
        </p:spPr>
        <p:txBody>
          <a:bodyPr vert="horz" lIns="91440" tIns="45720" rIns="91440" bIns="45720" rtlCol="0" anchor="ctr"/>
          <a:lstStyle>
            <a:defPPr>
              <a:defRPr lang="en-US"/>
            </a:defPPr>
            <a:lvl1pPr algn="ctr" eaLnBrk="0" hangingPunct="0">
              <a:defRPr sz="1200" b="1">
                <a:solidFill>
                  <a:srgbClr val="0070C0"/>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n-US" sz="1600" dirty="0" smtClean="0">
                <a:latin typeface="+mn-lt"/>
              </a:rPr>
              <a:t>1</a:t>
            </a:r>
            <a:r>
              <a:rPr lang="hr-HR" sz="1600" dirty="0" smtClean="0">
                <a:latin typeface="+mn-lt"/>
              </a:rPr>
              <a:t>5</a:t>
            </a:r>
            <a:r>
              <a:rPr lang="en-US" sz="1600" dirty="0" err="1" smtClean="0">
                <a:latin typeface="+mn-lt"/>
              </a:rPr>
              <a:t>th</a:t>
            </a:r>
            <a:r>
              <a:rPr lang="en-US" sz="1600" dirty="0" smtClean="0">
                <a:latin typeface="+mn-lt"/>
              </a:rPr>
              <a:t> Work</a:t>
            </a:r>
            <a:r>
              <a:rPr lang="hr-HR" sz="1600" dirty="0" smtClean="0">
                <a:latin typeface="+mn-lt"/>
              </a:rPr>
              <a:t>s</a:t>
            </a:r>
            <a:r>
              <a:rPr lang="en-US" sz="1600" dirty="0" smtClean="0">
                <a:latin typeface="+mn-lt"/>
              </a:rPr>
              <a:t>hop  </a:t>
            </a:r>
            <a:r>
              <a:rPr lang="en-US" sz="1600" dirty="0">
                <a:latin typeface="+mn-lt"/>
              </a:rPr>
              <a:t>DAAD</a:t>
            </a:r>
          </a:p>
          <a:p>
            <a:r>
              <a:rPr lang="hr-HR" sz="1600" dirty="0" smtClean="0">
                <a:latin typeface="+mn-lt"/>
              </a:rPr>
              <a:t>Bohinj</a:t>
            </a:r>
            <a:r>
              <a:rPr lang="en-GB" sz="1600" dirty="0" smtClean="0">
                <a:latin typeface="+mn-lt"/>
              </a:rPr>
              <a:t>,  </a:t>
            </a:r>
            <a:r>
              <a:rPr lang="hr-HR" sz="1600" dirty="0" smtClean="0">
                <a:latin typeface="+mn-lt"/>
              </a:rPr>
              <a:t>Slovenia</a:t>
            </a:r>
            <a:r>
              <a:rPr lang="en-GB" sz="1600" dirty="0" smtClean="0">
                <a:latin typeface="+mn-lt"/>
              </a:rPr>
              <a:t>, </a:t>
            </a:r>
            <a:r>
              <a:rPr lang="hr-HR" sz="1600" dirty="0" smtClean="0">
                <a:latin typeface="+mn-lt"/>
              </a:rPr>
              <a:t>August </a:t>
            </a:r>
            <a:r>
              <a:rPr lang="en-GB" sz="1600" dirty="0" smtClean="0">
                <a:latin typeface="+mn-lt"/>
              </a:rPr>
              <a:t>2</a:t>
            </a:r>
            <a:r>
              <a:rPr lang="hr-HR" sz="1600" dirty="0" smtClean="0">
                <a:latin typeface="+mn-lt"/>
              </a:rPr>
              <a:t>4th</a:t>
            </a:r>
            <a:r>
              <a:rPr lang="en-GB" sz="1600" dirty="0" smtClean="0">
                <a:latin typeface="+mn-lt"/>
              </a:rPr>
              <a:t> –</a:t>
            </a:r>
            <a:r>
              <a:rPr lang="hr-HR" sz="1600" dirty="0" smtClean="0">
                <a:latin typeface="+mn-lt"/>
              </a:rPr>
              <a:t> 29th </a:t>
            </a:r>
            <a:r>
              <a:rPr lang="en-GB" sz="1600" dirty="0" smtClean="0">
                <a:latin typeface="+mn-lt"/>
              </a:rPr>
              <a:t>201</a:t>
            </a:r>
            <a:r>
              <a:rPr lang="hr-HR" sz="1600" dirty="0" smtClean="0">
                <a:latin typeface="+mn-lt"/>
              </a:rPr>
              <a:t>5</a:t>
            </a:r>
            <a:endParaRPr lang="en-US" sz="1600" dirty="0">
              <a:latin typeface="+mn-lt"/>
            </a:endParaRPr>
          </a:p>
        </p:txBody>
      </p:sp>
    </p:spTree>
    <p:extLst>
      <p:ext uri="{BB962C8B-B14F-4D97-AF65-F5344CB8AC3E}">
        <p14:creationId xmlns:p14="http://schemas.microsoft.com/office/powerpoint/2010/main" val="4051656044"/>
      </p:ext>
    </p:extLst>
  </p:cSld>
  <p:clrMapOvr>
    <a:masterClrMapping/>
  </p:clrMapOvr>
  <p:transition>
    <p:strips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 name="Text Placeholder 3"/>
          <p:cNvSpPr txBox="1">
            <a:spLocks/>
          </p:cNvSpPr>
          <p:nvPr/>
        </p:nvSpPr>
        <p:spPr>
          <a:xfrm>
            <a:off x="95285" y="-20900"/>
            <a:ext cx="3828643" cy="353555"/>
          </a:xfrm>
          <a:prstGeom prst="rect">
            <a:avLst/>
          </a:prstGeom>
          <a:solidFill>
            <a:srgbClr val="00B0F0"/>
          </a:solidFill>
        </p:spPr>
        <p:txBody>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marL="114300" indent="0">
              <a:buNone/>
              <a:defRPr/>
            </a:pPr>
            <a:r>
              <a:rPr lang="bs-Latn-BA" sz="1800" b="1" dirty="0">
                <a:solidFill>
                  <a:schemeClr val="bg1"/>
                </a:solidFill>
                <a:latin typeface="Byington" pitchFamily="2" charset="0"/>
              </a:rPr>
              <a:t>Students - future professional </a:t>
            </a:r>
            <a:r>
              <a:rPr lang="bs-Latn-BA" sz="1800" b="1" dirty="0" smtClean="0">
                <a:solidFill>
                  <a:schemeClr val="bg1"/>
                </a:solidFill>
                <a:latin typeface="Byington" pitchFamily="2" charset="0"/>
              </a:rPr>
              <a:t>programmers</a:t>
            </a:r>
          </a:p>
          <a:p>
            <a:pPr marL="114300" indent="0">
              <a:buNone/>
              <a:defRPr/>
            </a:pPr>
            <a:endParaRPr lang="hr-HR" sz="1400" dirty="0" smtClean="0">
              <a:solidFill>
                <a:schemeClr val="bg1"/>
              </a:solidFill>
              <a:latin typeface="Calibri" pitchFamily="34" charset="0"/>
              <a:ea typeface="MS PGothic" pitchFamily="34" charset="-128"/>
            </a:endParaRPr>
          </a:p>
          <a:p>
            <a:pPr marL="114300" indent="0">
              <a:buNone/>
              <a:defRPr/>
            </a:pPr>
            <a:endParaRPr lang="hr-HR" sz="1400" dirty="0">
              <a:solidFill>
                <a:srgbClr val="FFFFFF"/>
              </a:solidFill>
              <a:latin typeface="Calibri" pitchFamily="34" charset="0"/>
              <a:ea typeface="MS PGothic" pitchFamily="34" charset="-128"/>
            </a:endParaRPr>
          </a:p>
        </p:txBody>
      </p:sp>
      <p:sp>
        <p:nvSpPr>
          <p:cNvPr id="8" name="Rectangle 7"/>
          <p:cNvSpPr/>
          <p:nvPr/>
        </p:nvSpPr>
        <p:spPr>
          <a:xfrm>
            <a:off x="302394" y="548680"/>
            <a:ext cx="8701059" cy="523220"/>
          </a:xfrm>
          <a:prstGeom prst="rect">
            <a:avLst/>
          </a:prstGeom>
        </p:spPr>
        <p:txBody>
          <a:bodyPr wrap="square">
            <a:spAutoFit/>
          </a:bodyPr>
          <a:lstStyle/>
          <a:p>
            <a:pPr fontAlgn="t"/>
            <a:r>
              <a:rPr lang="bs-Latn-BA" sz="2800" b="1" dirty="0" smtClean="0">
                <a:latin typeface="+mj-lt"/>
              </a:rPr>
              <a:t>The survey‘ results </a:t>
            </a:r>
            <a:r>
              <a:rPr lang="bs-Latn-BA" sz="2400" b="1" dirty="0" smtClean="0">
                <a:latin typeface="+mj-lt"/>
              </a:rPr>
              <a:t>(</a:t>
            </a:r>
            <a:r>
              <a:rPr lang="bs-Latn-BA" sz="2400" dirty="0" smtClean="0">
                <a:latin typeface="+mj-lt"/>
              </a:rPr>
              <a:t>mastered </a:t>
            </a:r>
            <a:r>
              <a:rPr lang="bs-Latn-BA" sz="2400" dirty="0">
                <a:latin typeface="+mj-lt"/>
              </a:rPr>
              <a:t>syntax</a:t>
            </a:r>
            <a:r>
              <a:rPr lang="bs-Latn-BA" sz="2400" dirty="0" smtClean="0">
                <a:latin typeface="+mj-lt"/>
              </a:rPr>
              <a:t>)</a:t>
            </a:r>
            <a:endParaRPr lang="hr-HR" sz="2400" dirty="0" smtClean="0">
              <a:latin typeface="+mj-lt"/>
            </a:endParaRPr>
          </a:p>
        </p:txBody>
      </p:sp>
      <p:sp>
        <p:nvSpPr>
          <p:cNvPr id="9" name="Rectangle 8"/>
          <p:cNvSpPr/>
          <p:nvPr/>
        </p:nvSpPr>
        <p:spPr>
          <a:xfrm>
            <a:off x="0" y="5445224"/>
            <a:ext cx="9144000" cy="1323439"/>
          </a:xfrm>
          <a:prstGeom prst="rect">
            <a:avLst/>
          </a:prstGeom>
        </p:spPr>
        <p:txBody>
          <a:bodyPr wrap="square">
            <a:spAutoFit/>
          </a:bodyPr>
          <a:lstStyle/>
          <a:p>
            <a:pPr algn="ctr" fontAlgn="t"/>
            <a:r>
              <a:rPr lang="bs-Latn-BA" sz="2000" dirty="0">
                <a:latin typeface="+mn-lt"/>
              </a:rPr>
              <a:t>63% of students confirmed that they would sometimes spend up to half an hour to detect common </a:t>
            </a:r>
            <a:r>
              <a:rPr lang="bs-Latn-BA" sz="2000" dirty="0" smtClean="0">
                <a:latin typeface="+mn-lt"/>
              </a:rPr>
              <a:t>syntax </a:t>
            </a:r>
            <a:r>
              <a:rPr lang="bs-Latn-BA" sz="2000" dirty="0">
                <a:latin typeface="+mn-lt"/>
              </a:rPr>
              <a:t>errors</a:t>
            </a:r>
            <a:r>
              <a:rPr lang="bs-Latn-BA" sz="2000" dirty="0" smtClean="0">
                <a:latin typeface="+mn-lt"/>
              </a:rPr>
              <a:t>.</a:t>
            </a:r>
          </a:p>
          <a:p>
            <a:pPr algn="ctr" fontAlgn="t"/>
            <a:r>
              <a:rPr lang="bs-Latn-BA" sz="2000" dirty="0" smtClean="0">
                <a:latin typeface="+mn-lt"/>
              </a:rPr>
              <a:t>78% of students agreed that the programming tools &amp; technology should be valued on their strengths and opportunities, user-friendliness and ease of use. </a:t>
            </a:r>
            <a:endParaRPr lang="hr-HR" sz="2000" dirty="0" smtClean="0">
              <a:latin typeface="+mn-lt"/>
            </a:endParaRPr>
          </a:p>
        </p:txBody>
      </p:sp>
      <p:graphicFrame>
        <p:nvGraphicFramePr>
          <p:cNvPr id="7" name="Chart 6"/>
          <p:cNvGraphicFramePr>
            <a:graphicFrameLocks/>
          </p:cNvGraphicFramePr>
          <p:nvPr>
            <p:extLst>
              <p:ext uri="{D42A27DB-BD31-4B8C-83A1-F6EECF244321}">
                <p14:modId xmlns:p14="http://schemas.microsoft.com/office/powerpoint/2010/main" val="2551853626"/>
              </p:ext>
            </p:extLst>
          </p:nvPr>
        </p:nvGraphicFramePr>
        <p:xfrm>
          <a:off x="827584" y="1340768"/>
          <a:ext cx="7128792" cy="39604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10654458"/>
      </p:ext>
    </p:extLst>
  </p:cSld>
  <p:clrMapOvr>
    <a:masterClrMapping/>
  </p:clrMapOvr>
  <p:transition>
    <p:strips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 name="Text Placeholder 3"/>
          <p:cNvSpPr txBox="1">
            <a:spLocks/>
          </p:cNvSpPr>
          <p:nvPr/>
        </p:nvSpPr>
        <p:spPr>
          <a:xfrm>
            <a:off x="95285" y="-20900"/>
            <a:ext cx="3828643" cy="353555"/>
          </a:xfrm>
          <a:prstGeom prst="rect">
            <a:avLst/>
          </a:prstGeom>
          <a:solidFill>
            <a:srgbClr val="00B0F0"/>
          </a:solidFill>
        </p:spPr>
        <p:txBody>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marL="114300" indent="0">
              <a:buNone/>
              <a:defRPr/>
            </a:pPr>
            <a:r>
              <a:rPr lang="bs-Latn-BA" sz="1800" b="1" dirty="0">
                <a:solidFill>
                  <a:schemeClr val="bg1"/>
                </a:solidFill>
                <a:latin typeface="Byington" pitchFamily="2" charset="0"/>
              </a:rPr>
              <a:t>Students - future professional </a:t>
            </a:r>
            <a:r>
              <a:rPr lang="bs-Latn-BA" sz="1800" b="1" dirty="0" smtClean="0">
                <a:solidFill>
                  <a:schemeClr val="bg1"/>
                </a:solidFill>
                <a:latin typeface="Byington" pitchFamily="2" charset="0"/>
              </a:rPr>
              <a:t>programmers</a:t>
            </a:r>
          </a:p>
          <a:p>
            <a:pPr marL="114300" indent="0">
              <a:buNone/>
              <a:defRPr/>
            </a:pPr>
            <a:endParaRPr lang="hr-HR" sz="1400" dirty="0" smtClean="0">
              <a:solidFill>
                <a:schemeClr val="bg1"/>
              </a:solidFill>
              <a:latin typeface="Calibri" pitchFamily="34" charset="0"/>
              <a:ea typeface="MS PGothic" pitchFamily="34" charset="-128"/>
            </a:endParaRPr>
          </a:p>
          <a:p>
            <a:pPr marL="114300" indent="0">
              <a:buNone/>
              <a:defRPr/>
            </a:pPr>
            <a:endParaRPr lang="hr-HR" sz="1400" dirty="0">
              <a:solidFill>
                <a:srgbClr val="FFFFFF"/>
              </a:solidFill>
              <a:latin typeface="Calibri" pitchFamily="34" charset="0"/>
              <a:ea typeface="MS PGothic" pitchFamily="34" charset="-128"/>
            </a:endParaRPr>
          </a:p>
        </p:txBody>
      </p:sp>
      <p:sp>
        <p:nvSpPr>
          <p:cNvPr id="8" name="Rectangle 7"/>
          <p:cNvSpPr/>
          <p:nvPr/>
        </p:nvSpPr>
        <p:spPr>
          <a:xfrm>
            <a:off x="302394" y="548680"/>
            <a:ext cx="8701059" cy="1015663"/>
          </a:xfrm>
          <a:prstGeom prst="rect">
            <a:avLst/>
          </a:prstGeom>
        </p:spPr>
        <p:txBody>
          <a:bodyPr wrap="square">
            <a:spAutoFit/>
          </a:bodyPr>
          <a:lstStyle/>
          <a:p>
            <a:pPr algn="just" fontAlgn="t"/>
            <a:r>
              <a:rPr lang="bs-Latn-BA" sz="2000" dirty="0">
                <a:latin typeface="+mj-lt"/>
              </a:rPr>
              <a:t>To prove </a:t>
            </a:r>
            <a:r>
              <a:rPr lang="bs-Latn-BA" sz="2000">
                <a:latin typeface="+mj-lt"/>
              </a:rPr>
              <a:t>the </a:t>
            </a:r>
            <a:r>
              <a:rPr lang="bs-Latn-BA" sz="2000" smtClean="0">
                <a:latin typeface="+mj-lt"/>
              </a:rPr>
              <a:t>hypothesis </a:t>
            </a:r>
            <a:r>
              <a:rPr lang="bs-Latn-BA" sz="2000" dirty="0">
                <a:latin typeface="+mj-lt"/>
              </a:rPr>
              <a:t>that programming is a difficult and challenging activity, despite regular attendance at lectures, tutorials and workshops, we used a statistical method of Chi-squared test. </a:t>
            </a:r>
            <a:endParaRPr lang="hr-HR" sz="2000" dirty="0">
              <a:latin typeface="+mj-lt"/>
            </a:endParaRPr>
          </a:p>
        </p:txBody>
      </p:sp>
      <p:sp>
        <p:nvSpPr>
          <p:cNvPr id="7" name="Rectangle 6"/>
          <p:cNvSpPr/>
          <p:nvPr/>
        </p:nvSpPr>
        <p:spPr>
          <a:xfrm>
            <a:off x="128797" y="2169100"/>
            <a:ext cx="8777548" cy="4093428"/>
          </a:xfrm>
          <a:prstGeom prst="rect">
            <a:avLst/>
          </a:prstGeom>
        </p:spPr>
        <p:txBody>
          <a:bodyPr wrap="square">
            <a:spAutoFit/>
          </a:bodyPr>
          <a:lstStyle/>
          <a:p>
            <a:r>
              <a:rPr lang="bs-Latn-BA" sz="2000" b="1" dirty="0"/>
              <a:t>Group </a:t>
            </a:r>
            <a:r>
              <a:rPr lang="bs-Latn-BA" sz="2000" dirty="0" smtClean="0">
                <a:latin typeface="+mj-lt"/>
              </a:rPr>
              <a:t>I </a:t>
            </a:r>
            <a:endParaRPr lang="hr-HR" sz="2000" dirty="0">
              <a:latin typeface="+mj-lt"/>
            </a:endParaRPr>
          </a:p>
          <a:p>
            <a:r>
              <a:rPr lang="bs-Latn-BA" sz="2000" b="1" dirty="0">
                <a:latin typeface="+mj-lt"/>
              </a:rPr>
              <a:t> </a:t>
            </a:r>
            <a:endParaRPr lang="hr-HR" sz="2000" dirty="0">
              <a:latin typeface="+mj-lt"/>
            </a:endParaRPr>
          </a:p>
          <a:p>
            <a:r>
              <a:rPr lang="bs-Latn-BA" sz="2000" b="1" dirty="0" smtClean="0">
                <a:latin typeface="+mj-lt"/>
              </a:rPr>
              <a:t>Hypothesis </a:t>
            </a:r>
            <a:r>
              <a:rPr lang="bs-Latn-BA" sz="2000" b="1" dirty="0">
                <a:latin typeface="+mj-lt"/>
              </a:rPr>
              <a:t>1 </a:t>
            </a:r>
            <a:r>
              <a:rPr lang="bs-Latn-BA" sz="2000" b="1" dirty="0" smtClean="0">
                <a:latin typeface="+mj-lt"/>
              </a:rPr>
              <a:t>(H1</a:t>
            </a:r>
            <a:r>
              <a:rPr lang="bs-Latn-BA" sz="2000" b="1" dirty="0">
                <a:latin typeface="+mj-lt"/>
              </a:rPr>
              <a:t>): </a:t>
            </a:r>
            <a:r>
              <a:rPr lang="bs-Latn-BA" sz="2000" dirty="0">
                <a:latin typeface="+mj-lt"/>
              </a:rPr>
              <a:t>Students who attend the lectures/ tutorials/ workshops regularly are able to pass the exam.</a:t>
            </a:r>
            <a:endParaRPr lang="hr-HR" sz="2000" dirty="0">
              <a:latin typeface="+mj-lt"/>
            </a:endParaRPr>
          </a:p>
          <a:p>
            <a:r>
              <a:rPr lang="bs-Latn-BA" sz="2000" b="1" dirty="0">
                <a:latin typeface="+mj-lt"/>
              </a:rPr>
              <a:t>Hypothesis</a:t>
            </a:r>
            <a:r>
              <a:rPr lang="bs-Latn-BA" sz="2000" b="1" dirty="0"/>
              <a:t> </a:t>
            </a:r>
            <a:r>
              <a:rPr lang="bs-Latn-BA" sz="2000" b="1" dirty="0" smtClean="0">
                <a:latin typeface="+mj-lt"/>
              </a:rPr>
              <a:t>2 (H2</a:t>
            </a:r>
            <a:r>
              <a:rPr lang="bs-Latn-BA" sz="2000" b="1" dirty="0">
                <a:latin typeface="+mj-lt"/>
              </a:rPr>
              <a:t>): </a:t>
            </a:r>
            <a:r>
              <a:rPr lang="bs-Latn-BA" sz="2000" dirty="0">
                <a:latin typeface="+mj-lt"/>
              </a:rPr>
              <a:t>Students who attend the lectures/ tutorials/ workshops regularly are still not able to pass the exam</a:t>
            </a:r>
            <a:r>
              <a:rPr lang="bs-Latn-BA" sz="2000" dirty="0" smtClean="0">
                <a:latin typeface="+mj-lt"/>
              </a:rPr>
              <a:t>.</a:t>
            </a:r>
          </a:p>
          <a:p>
            <a:r>
              <a:rPr lang="bs-Latn-BA" sz="2000" b="1" dirty="0" smtClean="0">
                <a:latin typeface="+mj-lt"/>
              </a:rPr>
              <a:t>Conclusion</a:t>
            </a:r>
            <a:r>
              <a:rPr lang="bs-Latn-BA" sz="2000" dirty="0">
                <a:latin typeface="+mj-lt"/>
              </a:rPr>
              <a:t>: </a:t>
            </a:r>
            <a:endParaRPr lang="bs-Latn-BA" sz="2000" dirty="0" smtClean="0">
              <a:latin typeface="+mj-lt"/>
            </a:endParaRPr>
          </a:p>
          <a:p>
            <a:pPr marL="812800"/>
            <a:r>
              <a:rPr lang="bs-Latn-BA" sz="2000" dirty="0" smtClean="0">
                <a:latin typeface="+mj-lt"/>
              </a:rPr>
              <a:t>There </a:t>
            </a:r>
            <a:r>
              <a:rPr lang="bs-Latn-BA" sz="2000" dirty="0">
                <a:latin typeface="+mj-lt"/>
              </a:rPr>
              <a:t>is no significant statistical difference between the theoretical and empirical values, i. e. the results from the field correspond to the expected theoretical results of the survey. </a:t>
            </a:r>
            <a:endParaRPr lang="bs-Latn-BA" sz="2000" dirty="0" smtClean="0">
              <a:latin typeface="+mj-lt"/>
            </a:endParaRPr>
          </a:p>
          <a:p>
            <a:pPr marL="812800"/>
            <a:r>
              <a:rPr lang="bs-Latn-BA" sz="2000" b="1" dirty="0"/>
              <a:t>Hypothesis </a:t>
            </a:r>
            <a:r>
              <a:rPr lang="bs-Latn-BA" sz="2000" b="1" dirty="0" smtClean="0">
                <a:solidFill>
                  <a:srgbClr val="FF0000"/>
                </a:solidFill>
                <a:latin typeface="+mj-lt"/>
              </a:rPr>
              <a:t>1 (H1</a:t>
            </a:r>
            <a:r>
              <a:rPr lang="bs-Latn-BA" sz="2000" b="1" dirty="0">
                <a:solidFill>
                  <a:srgbClr val="FF0000"/>
                </a:solidFill>
                <a:latin typeface="+mj-lt"/>
              </a:rPr>
              <a:t>), which states that students are able to pass the exam if they attend the lectures/ tutorials/ workshops regularly, is proven. </a:t>
            </a:r>
            <a:endParaRPr lang="hr-HR" sz="2000" b="1" dirty="0">
              <a:solidFill>
                <a:srgbClr val="FF0000"/>
              </a:solidFill>
              <a:latin typeface="+mj-lt"/>
            </a:endParaRPr>
          </a:p>
        </p:txBody>
      </p:sp>
      <p:sp>
        <p:nvSpPr>
          <p:cNvPr id="11" name="Rectangle 10"/>
          <p:cNvSpPr/>
          <p:nvPr/>
        </p:nvSpPr>
        <p:spPr>
          <a:xfrm>
            <a:off x="225905" y="1700808"/>
            <a:ext cx="8918095" cy="461665"/>
          </a:xfrm>
          <a:prstGeom prst="rect">
            <a:avLst/>
          </a:prstGeom>
        </p:spPr>
        <p:txBody>
          <a:bodyPr wrap="square">
            <a:spAutoFit/>
          </a:bodyPr>
          <a:lstStyle/>
          <a:p>
            <a:pPr algn="ctr" fontAlgn="t"/>
            <a:r>
              <a:rPr lang="bs-Latn-BA" sz="2400" dirty="0">
                <a:latin typeface="+mj-lt"/>
              </a:rPr>
              <a:t>There were two groups of </a:t>
            </a:r>
            <a:r>
              <a:rPr lang="bs-Latn-BA" sz="2400" dirty="0" smtClean="0">
                <a:latin typeface="+mj-lt"/>
              </a:rPr>
              <a:t>hypotheses :</a:t>
            </a:r>
            <a:endParaRPr lang="hr-HR" sz="2400" dirty="0" smtClean="0">
              <a:latin typeface="+mj-lt"/>
            </a:endParaRPr>
          </a:p>
        </p:txBody>
      </p:sp>
      <p:sp>
        <p:nvSpPr>
          <p:cNvPr id="10" name="TextBox 9"/>
          <p:cNvSpPr txBox="1"/>
          <p:nvPr/>
        </p:nvSpPr>
        <p:spPr>
          <a:xfrm>
            <a:off x="2076675" y="6380014"/>
            <a:ext cx="4814015" cy="461665"/>
          </a:xfrm>
          <a:prstGeom prst="rect">
            <a:avLst/>
          </a:prstGeom>
          <a:noFill/>
          <a:ln/>
        </p:spPr>
        <p:txBody>
          <a:bodyPr vert="horz" lIns="91440" tIns="45720" rIns="91440" bIns="45720" rtlCol="0" anchor="ctr"/>
          <a:lstStyle>
            <a:defPPr>
              <a:defRPr lang="en-US"/>
            </a:defPPr>
            <a:lvl1pPr algn="ctr" eaLnBrk="0" hangingPunct="0">
              <a:defRPr sz="1200" b="1">
                <a:solidFill>
                  <a:srgbClr val="0070C0"/>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n-US" sz="1600" dirty="0" smtClean="0">
                <a:latin typeface="+mn-lt"/>
              </a:rPr>
              <a:t>1</a:t>
            </a:r>
            <a:r>
              <a:rPr lang="hr-HR" sz="1600" dirty="0" smtClean="0">
                <a:latin typeface="+mn-lt"/>
              </a:rPr>
              <a:t>5</a:t>
            </a:r>
            <a:r>
              <a:rPr lang="en-US" sz="1600" dirty="0" err="1" smtClean="0">
                <a:latin typeface="+mn-lt"/>
              </a:rPr>
              <a:t>th</a:t>
            </a:r>
            <a:r>
              <a:rPr lang="en-US" sz="1600" dirty="0" smtClean="0">
                <a:latin typeface="+mn-lt"/>
              </a:rPr>
              <a:t> Work</a:t>
            </a:r>
            <a:r>
              <a:rPr lang="hr-HR" sz="1600" dirty="0" smtClean="0">
                <a:latin typeface="+mn-lt"/>
              </a:rPr>
              <a:t>s</a:t>
            </a:r>
            <a:r>
              <a:rPr lang="en-US" sz="1600" dirty="0" smtClean="0">
                <a:latin typeface="+mn-lt"/>
              </a:rPr>
              <a:t>hop  </a:t>
            </a:r>
            <a:r>
              <a:rPr lang="en-US" sz="1600" dirty="0">
                <a:latin typeface="+mn-lt"/>
              </a:rPr>
              <a:t>DAAD</a:t>
            </a:r>
          </a:p>
          <a:p>
            <a:r>
              <a:rPr lang="hr-HR" sz="1600" dirty="0" smtClean="0">
                <a:latin typeface="+mn-lt"/>
              </a:rPr>
              <a:t>Bohinj</a:t>
            </a:r>
            <a:r>
              <a:rPr lang="en-GB" sz="1600" dirty="0" smtClean="0">
                <a:latin typeface="+mn-lt"/>
              </a:rPr>
              <a:t>,  </a:t>
            </a:r>
            <a:r>
              <a:rPr lang="hr-HR" sz="1600" dirty="0" smtClean="0">
                <a:latin typeface="+mn-lt"/>
              </a:rPr>
              <a:t>Slovenia</a:t>
            </a:r>
            <a:r>
              <a:rPr lang="en-GB" sz="1600" dirty="0" smtClean="0">
                <a:latin typeface="+mn-lt"/>
              </a:rPr>
              <a:t>, </a:t>
            </a:r>
            <a:r>
              <a:rPr lang="hr-HR" sz="1600" dirty="0" smtClean="0">
                <a:latin typeface="+mn-lt"/>
              </a:rPr>
              <a:t>August </a:t>
            </a:r>
            <a:r>
              <a:rPr lang="en-GB" sz="1600" dirty="0" smtClean="0">
                <a:latin typeface="+mn-lt"/>
              </a:rPr>
              <a:t>2</a:t>
            </a:r>
            <a:r>
              <a:rPr lang="hr-HR" sz="1600" dirty="0" smtClean="0">
                <a:latin typeface="+mn-lt"/>
              </a:rPr>
              <a:t>4th</a:t>
            </a:r>
            <a:r>
              <a:rPr lang="en-GB" sz="1600" dirty="0" smtClean="0">
                <a:latin typeface="+mn-lt"/>
              </a:rPr>
              <a:t> –</a:t>
            </a:r>
            <a:r>
              <a:rPr lang="hr-HR" sz="1600" dirty="0" smtClean="0">
                <a:latin typeface="+mn-lt"/>
              </a:rPr>
              <a:t> 29th </a:t>
            </a:r>
            <a:r>
              <a:rPr lang="en-GB" sz="1600" dirty="0" smtClean="0">
                <a:latin typeface="+mn-lt"/>
              </a:rPr>
              <a:t>201</a:t>
            </a:r>
            <a:r>
              <a:rPr lang="hr-HR" sz="1600" dirty="0" smtClean="0">
                <a:latin typeface="+mn-lt"/>
              </a:rPr>
              <a:t>5</a:t>
            </a:r>
            <a:endParaRPr lang="en-US" sz="1600" dirty="0">
              <a:latin typeface="+mn-lt"/>
            </a:endParaRPr>
          </a:p>
        </p:txBody>
      </p:sp>
    </p:spTree>
    <p:extLst>
      <p:ext uri="{BB962C8B-B14F-4D97-AF65-F5344CB8AC3E}">
        <p14:creationId xmlns:p14="http://schemas.microsoft.com/office/powerpoint/2010/main" val="1581401165"/>
      </p:ext>
    </p:extLst>
  </p:cSld>
  <p:clrMapOvr>
    <a:masterClrMapping/>
  </p:clrMapOvr>
  <p:transition>
    <p:strips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15001</TotalTime>
  <Words>825</Words>
  <Application>Microsoft Office PowerPoint</Application>
  <PresentationFormat>On-screen Show (4:3)</PresentationFormat>
  <Paragraphs>121</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Hardcover</vt:lpstr>
      <vt:lpstr>What students say:  Is  programming  really  that  difficult?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Visual programming for logopedists</dc:title>
  <dc:creator>Jasna Hamzabegovic</dc:creator>
  <cp:lastModifiedBy>Jasna H</cp:lastModifiedBy>
  <cp:revision>2872</cp:revision>
  <dcterms:created xsi:type="dcterms:W3CDTF">2002-09-20T23:16:04Z</dcterms:created>
  <dcterms:modified xsi:type="dcterms:W3CDTF">2015-08-27T22:41:43Z</dcterms:modified>
</cp:coreProperties>
</file>